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63" r:id="rId2"/>
    <p:sldId id="312" r:id="rId3"/>
    <p:sldId id="350" r:id="rId4"/>
    <p:sldId id="349" r:id="rId5"/>
    <p:sldId id="353" r:id="rId6"/>
    <p:sldId id="342" r:id="rId7"/>
    <p:sldId id="351" r:id="rId8"/>
    <p:sldId id="354" r:id="rId9"/>
    <p:sldId id="355" r:id="rId10"/>
    <p:sldId id="356" r:id="rId11"/>
    <p:sldId id="286" r:id="rId12"/>
    <p:sldId id="291" r:id="rId13"/>
    <p:sldId id="358" r:id="rId14"/>
    <p:sldId id="357" r:id="rId15"/>
    <p:sldId id="359" r:id="rId16"/>
    <p:sldId id="348" r:id="rId17"/>
    <p:sldId id="346" r:id="rId18"/>
    <p:sldId id="347" r:id="rId19"/>
    <p:sldId id="360" r:id="rId20"/>
    <p:sldId id="30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8" autoAdjust="0"/>
    <p:restoredTop sz="87852" autoAdjust="0"/>
  </p:normalViewPr>
  <p:slideViewPr>
    <p:cSldViewPr>
      <p:cViewPr>
        <p:scale>
          <a:sx n="75" d="100"/>
          <a:sy n="75" d="100"/>
        </p:scale>
        <p:origin x="-1194" y="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6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1D5AF-C6F1-4A8C-B559-88F1F9050D32}" type="datetimeFigureOut">
              <a:rPr lang="en-GB" smtClean="0"/>
              <a:pPr/>
              <a:t>14/09/2011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1E23A-9CF8-4753-9E27-1101F159861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F6CF8-848C-4271-B008-C963EF41F738}" type="datetimeFigureOut">
              <a:rPr lang="en-GB" smtClean="0"/>
              <a:pPr/>
              <a:t>14/09/2011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0AB23-E29E-4881-8B9A-0DA05E99D42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0AB23-E29E-4881-8B9A-0DA05E99D42C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C8A910-5B83-4A2A-B6F0-531C1577AB8B}" type="slidenum">
              <a:rPr lang="en-GB" smtClean="0"/>
              <a:pPr/>
              <a:t>6</a:t>
            </a:fld>
            <a:endParaRPr lang="en-GB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6350" y="755650"/>
            <a:ext cx="1439863" cy="10795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690D-7FDA-46FD-92AA-42120DDCE7A9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x.ac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E1D9F-93AE-4420-B89E-81D0CAD72B51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  <p:pic>
        <p:nvPicPr>
          <p:cNvPr id="7" name="Picture 6" descr="Arts &amp; Humanities Research Council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3365" b="8867"/>
          <a:stretch>
            <a:fillRect/>
          </a:stretch>
        </p:blipFill>
        <p:spPr bwMode="auto">
          <a:xfrm>
            <a:off x="251520" y="116712"/>
            <a:ext cx="216024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niversity of Oxford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2" y="170704"/>
            <a:ext cx="1911462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1474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0F628-2247-4D3B-A957-49ADDDAF7F64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3706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8CCFD-BA81-460A-8BDA-49353C444A8C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628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3CC1327-9D61-4B6F-81B6-0F4688E5180C}" type="slidenum">
              <a:rPr lang="en-GB" smtClean="0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703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9856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60848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80928"/>
            <a:ext cx="4040188" cy="3345234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60848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780928"/>
            <a:ext cx="4041775" cy="3345234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8900272-32EF-4B8E-8448-7CF2EAD311FC}" type="slidenum">
              <a:rPr lang="en-GB" smtClean="0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973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05E34-BC93-4CFD-8475-588269ACF056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4598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F2313-2A45-4435-B70A-0FC6248DE14B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92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6712"/>
            <a:ext cx="5111750" cy="5289451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2856"/>
            <a:ext cx="3008313" cy="3993307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D8DE6-34C5-444C-AE09-8AE5946BE32A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434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26FC1-31A2-42A8-9B79-6AF2375DBDDD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7185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885A8-85F5-4F72-8950-4DA5F6636367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6678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ox.ac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323D43"/>
              </a:solidFill>
              <a:latin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-79375" y="3048000"/>
            <a:ext cx="9223375" cy="3810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DCDED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323D43"/>
              </a:solidFill>
              <a:latin typeface="Lucida Sans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1BDD4F-A986-478B-BE37-EF1DCEC15D6E}" type="slidenum">
              <a:rPr lang="en-GB">
                <a:solidFill>
                  <a:srgbClr val="323D43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  <p:pic>
        <p:nvPicPr>
          <p:cNvPr id="1033" name="Picture 9" descr="humanitie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95275"/>
            <a:ext cx="21605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rts &amp; Humanities Research Council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3365" b="8867"/>
          <a:stretch>
            <a:fillRect/>
          </a:stretch>
        </p:blipFill>
        <p:spPr bwMode="auto">
          <a:xfrm>
            <a:off x="251520" y="116712"/>
            <a:ext cx="216024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University of Oxford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2" y="170704"/>
            <a:ext cx="1911462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5303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811213" indent="-288925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219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27188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6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ton.ac.uk/archaeology/acrg/acrg_research_DEDEFI.html" TargetMode="External"/><Relationship Id="rId7" Type="http://schemas.openxmlformats.org/officeDocument/2006/relationships/hyperlink" Target="http://www.c-h-i.org/learn/media_RTI_viewer/RTIViewer_Guide_102.pdf" TargetMode="External"/><Relationship Id="rId2" Type="http://schemas.openxmlformats.org/officeDocument/2006/relationships/hyperlink" Target="http://www.atlasti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csad.ox.ac.uk/csad/Newsletters/Newsletter14/Newsletter14.pdf" TargetMode="External"/><Relationship Id="rId5" Type="http://schemas.openxmlformats.org/officeDocument/2006/relationships/hyperlink" Target="http://c-h-i.org/examples/ptm/ptm.html" TargetMode="External"/><Relationship Id="rId4" Type="http://schemas.openxmlformats.org/officeDocument/2006/relationships/hyperlink" Target="http://www.soton.ac.uk/archaeology/acrg/acrg_research_PTM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3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oleObject" Target="../embeddings/oleObject13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29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28.png"/><Relationship Id="rId9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916162"/>
            <a:ext cx="6984776" cy="1584846"/>
          </a:xfrm>
        </p:spPr>
        <p:txBody>
          <a:bodyPr/>
          <a:lstStyle/>
          <a:p>
            <a:pPr algn="ctr">
              <a:spcBef>
                <a:spcPts val="23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</a:tabLst>
            </a:pPr>
            <a:r>
              <a:rPr lang="en-GB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4000" b="1" dirty="0" smtClean="0"/>
              <a:t>Beyond Morphology and Resemblance in Early Graphical Culture</a:t>
            </a:r>
            <a:endParaRPr lang="en-US" sz="4000" cap="none" dirty="0">
              <a:solidFill>
                <a:schemeClr val="tx1"/>
              </a:solidFill>
              <a:latin typeface="Arial" pitchFamily="34" charset="0"/>
              <a:ea typeface="ヒラギノ角ゴ ProN W3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3850" y="4293096"/>
            <a:ext cx="8496300" cy="1521916"/>
          </a:xfrm>
        </p:spPr>
        <p:txBody>
          <a:bodyPr/>
          <a:lstStyle/>
          <a:p>
            <a:pPr algn="ctr">
              <a:buNone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Dr. Kathryn E. Piquette, University of Oxford kathryn.piquette@classics.ox.ac.uk</a:t>
            </a:r>
          </a:p>
        </p:txBody>
      </p:sp>
    </p:spTree>
    <p:extLst>
      <p:ext uri="{BB962C8B-B14F-4D97-AF65-F5344CB8AC3E}">
        <p14:creationId xmlns="" xmlns:p14="http://schemas.microsoft.com/office/powerpoint/2010/main" val="42084070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b="4124"/>
          <a:stretch>
            <a:fillRect/>
          </a:stretch>
        </p:blipFill>
        <p:spPr bwMode="auto">
          <a:xfrm>
            <a:off x="827584" y="836712"/>
            <a:ext cx="7200800" cy="518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411760" y="6021288"/>
            <a:ext cx="4399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Screenshot of ATLAS.ti Hermeneutic Unit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979712" y="1772816"/>
            <a:ext cx="1008112" cy="16200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3888" y="6372036"/>
            <a:ext cx="1984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www.atlasti.com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496300" cy="649288"/>
          </a:xfrm>
        </p:spPr>
        <p:txBody>
          <a:bodyPr>
            <a:normAutofit fontScale="90000"/>
          </a:bodyPr>
          <a:lstStyle/>
          <a:p>
            <a:r>
              <a:rPr lang="en-GB" sz="2800" b="1" dirty="0" smtClean="0"/>
              <a:t>3. Methods for Systematic Documentation of Marks</a:t>
            </a:r>
            <a:r>
              <a:rPr lang="en-GB" sz="2800" dirty="0" smtClean="0"/>
              <a:t/>
            </a:r>
            <a:br>
              <a:rPr lang="en-GB" sz="2800" dirty="0" smtClean="0"/>
            </a:b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392488"/>
          </a:xfrm>
        </p:spPr>
        <p:txBody>
          <a:bodyPr>
            <a:noAutofit/>
          </a:bodyPr>
          <a:lstStyle/>
          <a:p>
            <a:r>
              <a:rPr lang="en-GB" sz="2000" dirty="0" smtClean="0"/>
              <a:t>Reflectance Transformation Imaging System for Ancient Documentary Artefacts (RTISAD)</a:t>
            </a:r>
          </a:p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University of Southampton and University of </a:t>
            </a:r>
            <a:r>
              <a:rPr lang="en-GB" sz="2000" dirty="0" smtClean="0"/>
              <a:t>Oxford</a:t>
            </a:r>
          </a:p>
          <a:p>
            <a:pPr lvl="1"/>
            <a:r>
              <a:rPr lang="en-GB" sz="1600" dirty="0" smtClean="0"/>
              <a:t>12-month project funded by the Arts and Humanities Enhancement for Impact (DEDEFI) scheme</a:t>
            </a:r>
          </a:p>
          <a:p>
            <a:r>
              <a:rPr lang="en-GB" sz="2000" dirty="0" smtClean="0"/>
              <a:t>Digital images taken of inscribed surface with a camera in a fixed position and illumination applied from different angles</a:t>
            </a:r>
          </a:p>
          <a:p>
            <a:r>
              <a:rPr lang="en-GB" sz="2000" dirty="0" smtClean="0"/>
              <a:t>Multiple captures are combined in order to:</a:t>
            </a:r>
          </a:p>
          <a:p>
            <a:pPr lvl="1"/>
            <a:r>
              <a:rPr lang="en-GB" sz="1600" dirty="0" smtClean="0"/>
              <a:t>Produce interactive, relit records of the surface for details examination of artefacts</a:t>
            </a:r>
          </a:p>
          <a:p>
            <a:pPr lvl="1"/>
            <a:r>
              <a:rPr lang="en-GB" sz="1600" dirty="0" smtClean="0"/>
              <a:t>Improved documentation and visualisation</a:t>
            </a:r>
          </a:p>
          <a:p>
            <a:r>
              <a:rPr lang="en-GB" sz="2000" dirty="0" smtClean="0"/>
              <a:t>First algorithm for photo amalgamation developed by Tom </a:t>
            </a:r>
            <a:r>
              <a:rPr lang="en-GB" sz="2000" dirty="0" err="1" smtClean="0"/>
              <a:t>Malzbender</a:t>
            </a:r>
            <a:r>
              <a:rPr lang="en-GB" sz="2000" dirty="0" smtClean="0"/>
              <a:t> of HP labs in 2001, referred to as Polynomial Texture Mapping (PTM)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051520"/>
            <a:ext cx="8496300" cy="649288"/>
          </a:xfrm>
        </p:spPr>
        <p:txBody>
          <a:bodyPr>
            <a:normAutofit/>
          </a:bodyPr>
          <a:lstStyle/>
          <a:p>
            <a:r>
              <a:rPr lang="en-GB" dirty="0" smtClean="0"/>
              <a:t>Dome RTI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832"/>
            <a:ext cx="4038600" cy="4320480"/>
          </a:xfrm>
        </p:spPr>
        <p:txBody>
          <a:bodyPr>
            <a:normAutofit/>
          </a:bodyPr>
          <a:lstStyle/>
          <a:p>
            <a:pPr>
              <a:spcAft>
                <a:spcPts val="500"/>
              </a:spcAft>
            </a:pPr>
            <a:r>
              <a:rPr lang="en-GB" sz="2200" dirty="0" smtClean="0"/>
              <a:t>Plastic dome in four quarters</a:t>
            </a:r>
          </a:p>
          <a:p>
            <a:pPr>
              <a:spcAft>
                <a:spcPts val="500"/>
              </a:spcAft>
            </a:pPr>
            <a:r>
              <a:rPr lang="en-GB" sz="2200" dirty="0" smtClean="0"/>
              <a:t>76 LEDs</a:t>
            </a:r>
          </a:p>
          <a:p>
            <a:pPr>
              <a:spcAft>
                <a:spcPts val="500"/>
              </a:spcAft>
            </a:pPr>
            <a:r>
              <a:rPr lang="en-GB" sz="2200" dirty="0" smtClean="0"/>
              <a:t>Nikon D3x camera with 105mm, 50mm and 35mm lens</a:t>
            </a:r>
          </a:p>
          <a:p>
            <a:pPr>
              <a:spcAft>
                <a:spcPts val="500"/>
              </a:spcAft>
            </a:pPr>
            <a:r>
              <a:rPr lang="en-GB" sz="2200" dirty="0" smtClean="0"/>
              <a:t>24.5 megapixel resolution</a:t>
            </a:r>
          </a:p>
          <a:p>
            <a:pPr>
              <a:spcAft>
                <a:spcPts val="500"/>
              </a:spcAft>
            </a:pPr>
            <a:r>
              <a:rPr lang="en-GB" sz="2200" dirty="0" smtClean="0"/>
              <a:t>Dome capture: 3.5 min., image amalgamation into PTM: 1.5 min.</a:t>
            </a:r>
          </a:p>
          <a:p>
            <a:pPr>
              <a:spcAft>
                <a:spcPts val="0"/>
              </a:spcAft>
            </a:pPr>
            <a:endParaRPr lang="en-GB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5266" t="4348" r="2963" b="5797"/>
          <a:stretch>
            <a:fillRect/>
          </a:stretch>
        </p:blipFill>
        <p:spPr bwMode="auto">
          <a:xfrm>
            <a:off x="4572000" y="3906828"/>
            <a:ext cx="3384376" cy="2258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clas0374\Pictures\2011-05-21 Oxford&amp;Ahmed\Oxford&amp;Ahmed 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5710" y="980728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535046" y="3429000"/>
            <a:ext cx="4608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Dome with quarter removed to reveal LEDs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465740" y="6300028"/>
            <a:ext cx="5570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Complete dome with PC to control lights and camera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765438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487049" y="6237312"/>
            <a:ext cx="274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Screenshot of </a:t>
            </a:r>
            <a:r>
              <a:rPr lang="en-GB" dirty="0" err="1" smtClean="0"/>
              <a:t>RTIViewer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eal_norm_unshrp_msk_bm_ea32670_ob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736" y="3662836"/>
            <a:ext cx="2245794" cy="2520000"/>
          </a:xfrm>
        </p:spPr>
      </p:pic>
      <p:pic>
        <p:nvPicPr>
          <p:cNvPr id="5" name="Picture 4" descr="seal_specenhance_bm_ea32670_ob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14689" y="836712"/>
            <a:ext cx="2229719" cy="2520000"/>
          </a:xfrm>
          <a:prstGeom prst="rect">
            <a:avLst/>
          </a:prstGeom>
        </p:spPr>
      </p:pic>
      <p:pic>
        <p:nvPicPr>
          <p:cNvPr id="6" name="Picture 5" descr="seal_stcmultilit_bm_ea32670_obv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88024" y="3645024"/>
            <a:ext cx="2246084" cy="2520000"/>
          </a:xfrm>
          <a:prstGeom prst="rect">
            <a:avLst/>
          </a:prstGeom>
        </p:spPr>
      </p:pic>
      <p:pic>
        <p:nvPicPr>
          <p:cNvPr id="7" name="Picture 6" descr="seal_diffusegain_bm_ea32670_obv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491880" y="836712"/>
            <a:ext cx="2246084" cy="2520000"/>
          </a:xfrm>
          <a:prstGeom prst="rect">
            <a:avLst/>
          </a:prstGeom>
        </p:spPr>
      </p:pic>
      <p:pic>
        <p:nvPicPr>
          <p:cNvPr id="8" name="Picture 7" descr="seal_default_bm_ea32670_obv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977600" y="836992"/>
            <a:ext cx="2226248" cy="252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19672" y="3275692"/>
            <a:ext cx="869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Default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23928" y="3284984"/>
            <a:ext cx="1330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Diffuse Gain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012160" y="3275692"/>
            <a:ext cx="2345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/>
              <a:t>Specular</a:t>
            </a:r>
            <a:r>
              <a:rPr lang="en-GB" dirty="0" smtClean="0"/>
              <a:t> enhancement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004048" y="6156012"/>
            <a:ext cx="1764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Static Multi Light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411760" y="6165304"/>
            <a:ext cx="1816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/>
              <a:t>Unsharp</a:t>
            </a:r>
            <a:r>
              <a:rPr lang="en-GB" dirty="0" smtClean="0"/>
              <a:t> Masking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157192"/>
            <a:ext cx="219573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dirty="0" smtClean="0"/>
              <a:t>Impressed jar sealing, </a:t>
            </a:r>
            <a:r>
              <a:rPr lang="en-GB" sz="1500" i="1" dirty="0" smtClean="0"/>
              <a:t>c.</a:t>
            </a:r>
            <a:r>
              <a:rPr lang="en-GB" sz="1500" dirty="0" smtClean="0"/>
              <a:t>2850 BCE, Abydos, EA 32670 (Courtesy Trustees of the British Museum)</a:t>
            </a:r>
            <a:endParaRPr lang="en-GB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t="6761"/>
          <a:stretch>
            <a:fillRect/>
          </a:stretch>
        </p:blipFill>
        <p:spPr bwMode="auto">
          <a:xfrm>
            <a:off x="1714500" y="908720"/>
            <a:ext cx="571500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4427984" y="3068960"/>
            <a:ext cx="1332000" cy="10440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6228020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Battlefield Palette, </a:t>
            </a:r>
            <a:r>
              <a:rPr lang="en-GB" i="1" dirty="0" smtClean="0"/>
              <a:t>c.</a:t>
            </a:r>
            <a:r>
              <a:rPr lang="en-GB" dirty="0" smtClean="0"/>
              <a:t>3150 BCE, Abydos, EA 20791 (© Trustees of the British Museum)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C:\Users\clas0374\Documents\Oxford RTISAD\conferences&amp;talks\bm_talk_ptms\lion&amp;human_specenhan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68938"/>
            <a:ext cx="9180000" cy="6572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30" name="Picture 6" descr="C:\Users\clas0374\Documents\non-rtisad\Publications\Brazil_Newsletter\Figure5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19068"/>
            <a:ext cx="7128792" cy="510222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899592" y="6093296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Normal evenly-it digital photograph of serpentine vessel fragment with incised imagery; 1977.112.296, courtesy World </a:t>
            </a:r>
            <a:r>
              <a:rPr lang="en-GB" dirty="0" smtClean="0"/>
              <a:t>Museum Liverpool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4499992" y="1988840"/>
            <a:ext cx="1044000" cy="9720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Past graphical images as process and outcome</a:t>
            </a:r>
            <a:endParaRPr lang="en-GB" sz="2800" dirty="0"/>
          </a:p>
        </p:txBody>
      </p:sp>
      <p:pic>
        <p:nvPicPr>
          <p:cNvPr id="6" name="Picture 8" descr="C:\Users\clas0374\Documents\non-rtisad\Publications\Brazil_Newsletter\Figure5b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723536"/>
            <a:ext cx="4171950" cy="4068153"/>
          </a:xfrm>
          <a:prstGeom prst="rect">
            <a:avLst/>
          </a:prstGeom>
          <a:noFill/>
        </p:spPr>
      </p:pic>
      <p:pic>
        <p:nvPicPr>
          <p:cNvPr id="7" name="Picture 9" descr="C:\Users\clas0374\Documents\non-rtisad\Publications\Brazil_Newsletter\Figure5c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23536"/>
            <a:ext cx="4171950" cy="406815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15616" y="5877272"/>
            <a:ext cx="2745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/>
              <a:t>RTIViewer</a:t>
            </a:r>
            <a:r>
              <a:rPr lang="en-GB" dirty="0" smtClean="0"/>
              <a:t> ‘default’ mode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572000" y="5879013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Specular enhancement rendering mode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C:\Users\clas0374\Documents\Oxford RTISAD\conferences&amp;talks\bm_talk_ptms\lion&amp;human_specenhan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68938"/>
            <a:ext cx="9180000" cy="6572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496300" cy="649288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8280598" cy="2376264"/>
          </a:xfrm>
        </p:spPr>
        <p:txBody>
          <a:bodyPr/>
          <a:lstStyle/>
          <a:p>
            <a:pPr marL="457200" indent="-457200">
              <a:spcAft>
                <a:spcPts val="500"/>
              </a:spcAft>
              <a:buFont typeface="+mj-lt"/>
              <a:buAutoNum type="arabicPeriod"/>
            </a:pPr>
            <a:r>
              <a:rPr lang="en-GB" dirty="0" smtClean="0"/>
              <a:t>Criteria to distinguish art from non-art:</a:t>
            </a:r>
          </a:p>
          <a:p>
            <a:pPr marL="925513" lvl="1" indent="-457200">
              <a:spcAft>
                <a:spcPts val="500"/>
              </a:spcAft>
            </a:pPr>
            <a:r>
              <a:rPr lang="en-GB" sz="1800" dirty="0" smtClean="0"/>
              <a:t>Contextual approach</a:t>
            </a:r>
          </a:p>
          <a:p>
            <a:pPr marL="457200" indent="-457200">
              <a:spcAft>
                <a:spcPts val="500"/>
              </a:spcAft>
              <a:buFont typeface="+mj-lt"/>
              <a:buAutoNum type="arabicPeriod"/>
            </a:pPr>
            <a:r>
              <a:rPr lang="en-GB" dirty="0" smtClean="0"/>
              <a:t>Heuristic assessment of images and clusters</a:t>
            </a:r>
          </a:p>
          <a:p>
            <a:pPr marL="925513" lvl="1" indent="-457200">
              <a:spcAft>
                <a:spcPts val="500"/>
              </a:spcAft>
            </a:pPr>
            <a:r>
              <a:rPr lang="en-GB" sz="1800" dirty="0" smtClean="0"/>
              <a:t>ATLAS.ti</a:t>
            </a:r>
          </a:p>
          <a:p>
            <a:pPr marL="457200" indent="-457200">
              <a:spcAft>
                <a:spcPts val="500"/>
              </a:spcAft>
              <a:buFont typeface="+mj-lt"/>
              <a:buAutoNum type="arabicPeriod"/>
            </a:pPr>
            <a:r>
              <a:rPr lang="en-GB" dirty="0" smtClean="0"/>
              <a:t>Systematically record graphical imagery</a:t>
            </a:r>
          </a:p>
          <a:p>
            <a:pPr marL="925513" lvl="1" indent="-457200">
              <a:spcAft>
                <a:spcPts val="500"/>
              </a:spcAft>
            </a:pPr>
            <a:r>
              <a:rPr lang="en-GB" sz="1800" dirty="0" smtClean="0"/>
              <a:t>Reflectance Transformation Imaging (RTI)</a:t>
            </a:r>
            <a:endParaRPr lang="en-GB" sz="1800" dirty="0"/>
          </a:p>
        </p:txBody>
      </p:sp>
      <p:pic>
        <p:nvPicPr>
          <p:cNvPr id="4" name="Picture 2" descr="jar_dreyer1998_pl13-d_u-j5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794" y="4509360"/>
            <a:ext cx="93483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clas0374\Documents\Oxford RTISAD\conferences&amp;talks\bm_talk_ptms\lion&amp;human_specenhanc.jpg"/>
          <p:cNvPicPr>
            <a:picLocks noChangeAspect="1" noChangeArrowheads="1"/>
          </p:cNvPicPr>
          <p:nvPr/>
        </p:nvPicPr>
        <p:blipFill>
          <a:blip r:embed="rId3" cstate="print"/>
          <a:srcRect l="21481" r="31977" b="39993"/>
          <a:stretch>
            <a:fillRect/>
          </a:stretch>
        </p:blipFill>
        <p:spPr bwMode="auto">
          <a:xfrm>
            <a:off x="6870471" y="4509120"/>
            <a:ext cx="195000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eal_diffusegain_bm_ea32670_obv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27894" y="4509120"/>
            <a:ext cx="160434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3" descr="tomb_u-j_plan_dreyer1998_fig2"/>
          <p:cNvPicPr>
            <a:picLocks noChangeAspect="1" noChangeArrowheads="1"/>
          </p:cNvPicPr>
          <p:nvPr/>
        </p:nvPicPr>
        <p:blipFill>
          <a:blip r:embed="rId5" cstate="print"/>
          <a:srcRect l="10105" t="4515" r="3457"/>
          <a:stretch>
            <a:fillRect/>
          </a:stretch>
        </p:blipFill>
        <p:spPr bwMode="auto">
          <a:xfrm>
            <a:off x="3117200" y="4509360"/>
            <a:ext cx="188684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8" descr="C:\Users\clas0374\Documents\non-rtisad\Publications\Brazil_Newsletter\Figure5b.tif"/>
          <p:cNvPicPr>
            <a:picLocks noChangeAspect="1" noChangeArrowheads="1"/>
          </p:cNvPicPr>
          <p:nvPr/>
        </p:nvPicPr>
        <p:blipFill>
          <a:blip r:embed="rId6" cstate="print"/>
          <a:srcRect l="8346" t="19100" r="21994"/>
          <a:stretch>
            <a:fillRect/>
          </a:stretch>
        </p:blipFill>
        <p:spPr bwMode="auto">
          <a:xfrm>
            <a:off x="1398378" y="4509120"/>
            <a:ext cx="158944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Thanks for your attention!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3184" y="1600200"/>
            <a:ext cx="8291264" cy="50691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sz="2600" b="1" dirty="0" smtClean="0">
                <a:solidFill>
                  <a:schemeClr val="tx1">
                    <a:lumMod val="95000"/>
                  </a:schemeClr>
                </a:solidFill>
              </a:rPr>
              <a:t>ATLAS.ti</a:t>
            </a:r>
          </a:p>
          <a:p>
            <a:r>
              <a:rPr lang="en-GB" sz="2000" dirty="0" smtClean="0">
                <a:solidFill>
                  <a:schemeClr val="tx1">
                    <a:lumMod val="95000"/>
                  </a:schemeClr>
                </a:solidFill>
                <a:hlinkClick r:id="rId2"/>
              </a:rPr>
              <a:t>www.atlasti.com</a:t>
            </a:r>
            <a:endParaRPr lang="en-GB" sz="2000" dirty="0" smtClean="0">
              <a:solidFill>
                <a:schemeClr val="tx1">
                  <a:lumMod val="95000"/>
                </a:schemeClr>
              </a:solidFill>
            </a:endParaRPr>
          </a:p>
          <a:p>
            <a:pPr>
              <a:buNone/>
            </a:pPr>
            <a:r>
              <a:rPr lang="en-GB" sz="2300" b="1" dirty="0" smtClean="0"/>
              <a:t>RTI-related links</a:t>
            </a:r>
            <a:endParaRPr lang="en-GB" sz="2300" b="1" dirty="0" smtClean="0">
              <a:solidFill>
                <a:schemeClr val="tx1">
                  <a:lumMod val="95000"/>
                </a:schemeClr>
              </a:solidFill>
              <a:cs typeface="Arial" pitchFamily="34" charset="0"/>
              <a:hlinkClick r:id="rId3"/>
            </a:endParaRPr>
          </a:p>
          <a:p>
            <a:r>
              <a:rPr lang="en-GB" sz="2000" dirty="0" smtClean="0">
                <a:solidFill>
                  <a:schemeClr val="tx1">
                    <a:lumMod val="95000"/>
                  </a:schemeClr>
                </a:solidFill>
                <a:cs typeface="Arial" pitchFamily="34" charset="0"/>
                <a:hlinkClick r:id="rId3"/>
              </a:rPr>
              <a:t>www.soton.ac.uk/archaeology/acrg/acrg_research_DEDEFI.html</a:t>
            </a:r>
            <a:endParaRPr lang="en-GB" sz="2000" dirty="0" smtClean="0">
              <a:solidFill>
                <a:schemeClr val="tx1">
                  <a:lumMod val="95000"/>
                </a:schemeClr>
              </a:solidFill>
              <a:cs typeface="Arial" pitchFamily="34" charset="0"/>
            </a:endParaRPr>
          </a:p>
          <a:p>
            <a:r>
              <a:rPr lang="en-GB" sz="2000" dirty="0" smtClean="0">
                <a:solidFill>
                  <a:schemeClr val="tx1">
                    <a:lumMod val="95000"/>
                  </a:schemeClr>
                </a:solidFill>
                <a:hlinkClick r:id="rId4"/>
              </a:rPr>
              <a:t>www.soton.ac.uk/archaeology/acrg/acrg_research_PTM.html</a:t>
            </a:r>
            <a:endParaRPr lang="en-GB" sz="2000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tx1">
                    <a:lumMod val="95000"/>
                  </a:schemeClr>
                </a:solidFill>
                <a:hlinkClick r:id="rId5"/>
              </a:rPr>
              <a:t>c-h-i.org/examples/</a:t>
            </a:r>
            <a:r>
              <a:rPr lang="en-GB" sz="2000" dirty="0" err="1" smtClean="0">
                <a:solidFill>
                  <a:schemeClr val="tx1">
                    <a:lumMod val="95000"/>
                  </a:schemeClr>
                </a:solidFill>
                <a:hlinkClick r:id="rId5"/>
              </a:rPr>
              <a:t>ptm</a:t>
            </a:r>
            <a:r>
              <a:rPr lang="en-GB" sz="2000" dirty="0" smtClean="0">
                <a:solidFill>
                  <a:schemeClr val="tx1">
                    <a:lumMod val="95000"/>
                  </a:schemeClr>
                </a:solidFill>
                <a:hlinkClick r:id="rId5"/>
              </a:rPr>
              <a:t>/ptm.html</a:t>
            </a:r>
            <a:endParaRPr lang="en-GB" sz="2000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tx1">
                    <a:lumMod val="95000"/>
                  </a:schemeClr>
                </a:solidFill>
                <a:hlinkClick r:id="rId6"/>
              </a:rPr>
              <a:t>www.csad.ox.ac.uk/csad/Newsletters/Newsletter14/Newsletter14.pdf</a:t>
            </a:r>
            <a:endParaRPr lang="en-GB" sz="2000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GB" sz="1900" dirty="0" smtClean="0">
                <a:solidFill>
                  <a:schemeClr val="tx1">
                    <a:lumMod val="95000"/>
                  </a:schemeClr>
                </a:solidFill>
                <a:hlinkClick r:id="rId7"/>
              </a:rPr>
              <a:t>www.c-h-i.org/learn/media_RTI_viewer/RTIViewer_Guide_102.pdf</a:t>
            </a:r>
          </a:p>
          <a:p>
            <a:pPr algn="ctr">
              <a:buNone/>
            </a:pPr>
            <a:endParaRPr lang="en-GB" sz="2000" dirty="0" smtClean="0">
              <a:solidFill>
                <a:schemeClr val="tx1">
                  <a:lumMod val="95000"/>
                </a:schemeClr>
              </a:solidFill>
              <a:hlinkClick r:id="rId7"/>
            </a:endParaRPr>
          </a:p>
          <a:p>
            <a:pPr algn="ctr">
              <a:buNone/>
            </a:pPr>
            <a:r>
              <a:rPr lang="en-GB" sz="2000" dirty="0" smtClean="0">
                <a:solidFill>
                  <a:schemeClr val="tx1">
                    <a:lumMod val="95000"/>
                  </a:schemeClr>
                </a:solidFill>
                <a:hlinkClick r:id="rId7"/>
              </a:rPr>
              <a:t>kathryn.piquette@classic.ox.ac.uk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84576" y="5229200"/>
            <a:ext cx="3779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/>
              <a:t>Left</a:t>
            </a:r>
            <a:r>
              <a:rPr lang="en-GB" dirty="0" smtClean="0"/>
              <a:t>: Detail of Cemetery U (after Dreyer et al. 1998: 5, fig. 1)</a:t>
            </a:r>
          </a:p>
          <a:p>
            <a:pPr algn="ctr"/>
            <a:r>
              <a:rPr lang="en-GB" dirty="0" smtClean="0"/>
              <a:t> </a:t>
            </a:r>
            <a:r>
              <a:rPr lang="en-GB" b="1" dirty="0" smtClean="0"/>
              <a:t>Right</a:t>
            </a:r>
            <a:r>
              <a:rPr lang="en-GB" dirty="0" smtClean="0"/>
              <a:t>: Plan  of Tomb U-j (after Dreyer et al. 1998: fig. 2) 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-891521" y="3191866"/>
            <a:ext cx="21002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/>
              <a:t>www.ancient-egypt.org/index.html</a:t>
            </a:r>
            <a:endParaRPr lang="en-GB" sz="1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2430" y="908720"/>
            <a:ext cx="5087806" cy="5558755"/>
            <a:chOff x="72430" y="908720"/>
            <a:chExt cx="5087806" cy="5558755"/>
          </a:xfrm>
        </p:grpSpPr>
        <p:pic>
          <p:nvPicPr>
            <p:cNvPr id="37890" name="Picture 2" descr="ch4_dreyer1998p5fig1pla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568" y="980728"/>
              <a:ext cx="4476668" cy="5486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430" y="908720"/>
              <a:ext cx="1619250" cy="349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 bwMode="auto">
            <a:xfrm>
              <a:off x="3419872" y="3212976"/>
              <a:ext cx="576066" cy="540000"/>
            </a:xfrm>
            <a:prstGeom prst="rect">
              <a:avLst/>
            </a:prstGeom>
            <a:solidFill>
              <a:srgbClr val="C00000">
                <a:alpha val="18000"/>
              </a:srgbClr>
            </a:solidFill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solidFill>
                    <a:srgbClr val="C00000"/>
                  </a:solidFill>
                </a:ln>
                <a:solidFill>
                  <a:schemeClr val="tx1"/>
                </a:solidFill>
                <a:effectLst/>
                <a:latin typeface="Lucida Sans" pitchFamily="34" charset="0"/>
                <a:ea typeface="ＭＳ Ｐゴシック" pitchFamily="34" charset="-128"/>
                <a:cs typeface="Arial" charset="0"/>
              </a:endParaRPr>
            </a:p>
          </p:txBody>
        </p:sp>
      </p:grpSp>
      <p:pic>
        <p:nvPicPr>
          <p:cNvPr id="37891" name="Picture 3" descr="tomb_u-j_plan_dreyer1998_fig2"/>
          <p:cNvPicPr>
            <a:picLocks noChangeAspect="1" noChangeArrowheads="1"/>
          </p:cNvPicPr>
          <p:nvPr/>
        </p:nvPicPr>
        <p:blipFill>
          <a:blip r:embed="rId4" cstate="print"/>
          <a:srcRect l="10105" t="4515" r="3457"/>
          <a:stretch>
            <a:fillRect/>
          </a:stretch>
        </p:blipFill>
        <p:spPr bwMode="auto">
          <a:xfrm>
            <a:off x="5292080" y="1650504"/>
            <a:ext cx="3600400" cy="343468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 rot="16200000">
            <a:off x="-819512" y="3191866"/>
            <a:ext cx="21002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/>
              <a:t>www.ancient-egypt.org/index.html</a:t>
            </a:r>
            <a:endParaRPr lang="en-GB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jar_dreyer1998_pl13-d_u-j5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066" y="1485184"/>
            <a:ext cx="1869678" cy="3600000"/>
          </a:xfrm>
          <a:prstGeom prst="rect">
            <a:avLst/>
          </a:prstGeom>
          <a:noFill/>
        </p:spPr>
      </p:pic>
      <p:pic>
        <p:nvPicPr>
          <p:cNvPr id="3073" name="Picture 1" descr="scorpion_dreyer1998_47fig33a-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6691" y="1048866"/>
            <a:ext cx="2219325" cy="43243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5661248"/>
            <a:ext cx="4248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Decorated wavy-handled ceramic jars from Tomb U-j, Abydos (</a:t>
            </a:r>
            <a:r>
              <a:rPr lang="en-GB" i="1" dirty="0" smtClean="0"/>
              <a:t>c.</a:t>
            </a:r>
            <a:r>
              <a:rPr lang="en-GB" dirty="0" smtClean="0"/>
              <a:t>3200 BCE; Dreyer et al. 1998)</a:t>
            </a:r>
            <a:endParaRPr lang="en-GB" dirty="0"/>
          </a:p>
        </p:txBody>
      </p:sp>
      <p:pic>
        <p:nvPicPr>
          <p:cNvPr id="3076" name="Picture 4" descr="jar_dreyer1998_pl16a_u-j2-12"/>
          <p:cNvPicPr>
            <a:picLocks noChangeAspect="1" noChangeArrowheads="1"/>
          </p:cNvPicPr>
          <p:nvPr/>
        </p:nvPicPr>
        <p:blipFill>
          <a:blip r:embed="rId4" cstate="print"/>
          <a:srcRect t="2641" b="1872"/>
          <a:stretch>
            <a:fillRect/>
          </a:stretch>
        </p:blipFill>
        <p:spPr bwMode="auto">
          <a:xfrm>
            <a:off x="6646207" y="836711"/>
            <a:ext cx="1958241" cy="3240000"/>
          </a:xfrm>
          <a:prstGeom prst="rect">
            <a:avLst/>
          </a:prstGeom>
          <a:noFill/>
        </p:spPr>
      </p:pic>
      <p:pic>
        <p:nvPicPr>
          <p:cNvPr id="3075" name="Picture 3" descr="lambis_shell_dreyer1998_58fig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916832"/>
            <a:ext cx="773340" cy="1080120"/>
          </a:xfrm>
          <a:prstGeom prst="rect">
            <a:avLst/>
          </a:prstGeom>
          <a:noFill/>
        </p:spPr>
      </p:pic>
      <p:pic>
        <p:nvPicPr>
          <p:cNvPr id="3078" name="Picture 6" descr="jar_dreyer1998_pl19e_u-j2-4"/>
          <p:cNvPicPr>
            <a:picLocks noChangeAspect="1" noChangeArrowheads="1"/>
          </p:cNvPicPr>
          <p:nvPr/>
        </p:nvPicPr>
        <p:blipFill>
          <a:blip r:embed="rId6" cstate="print"/>
          <a:srcRect t="4190" b="2911"/>
          <a:stretch>
            <a:fillRect/>
          </a:stretch>
        </p:blipFill>
        <p:spPr bwMode="auto">
          <a:xfrm>
            <a:off x="4975343" y="3429000"/>
            <a:ext cx="1828905" cy="3240000"/>
          </a:xfrm>
          <a:prstGeom prst="rect">
            <a:avLst/>
          </a:prstGeom>
          <a:noFill/>
        </p:spPr>
      </p:pic>
      <p:pic>
        <p:nvPicPr>
          <p:cNvPr id="3077" name="Picture 5" descr="bird_dreyer1998_69fig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4725144"/>
            <a:ext cx="1080000" cy="886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2051720" y="952202"/>
          <a:ext cx="1512466" cy="1956476"/>
        </p:xfrm>
        <a:graphic>
          <a:graphicData uri="http://schemas.openxmlformats.org/presentationml/2006/ole">
            <p:oleObj spid="_x0000_s39938" name="Image" r:id="rId3" imgW="3824921" imgH="5921638" progId="">
              <p:embed/>
            </p:oleObj>
          </a:graphicData>
        </a:graphic>
      </p:graphicFrame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467544" y="936830"/>
          <a:ext cx="1536697" cy="1988114"/>
        </p:xfrm>
        <a:graphic>
          <a:graphicData uri="http://schemas.openxmlformats.org/presentationml/2006/ole">
            <p:oleObj spid="_x0000_s39939" name="Image" r:id="rId4" imgW="3837628" imgH="5616661" progId="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539552" y="5734997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Decorated bone and ivory labels from Tomb U-j, Abydos (</a:t>
            </a:r>
            <a:r>
              <a:rPr lang="en-GB" i="1" dirty="0" smtClean="0"/>
              <a:t>c.</a:t>
            </a:r>
            <a:r>
              <a:rPr lang="en-GB" dirty="0" smtClean="0"/>
              <a:t>3200 BCE; Dreyer et al. 1998)</a:t>
            </a:r>
            <a:endParaRPr lang="en-GB" dirty="0"/>
          </a:p>
        </p:txBody>
      </p:sp>
      <p:graphicFrame>
        <p:nvGraphicFramePr>
          <p:cNvPr id="39940" name="Object 4"/>
          <p:cNvGraphicFramePr>
            <a:graphicFrameLocks noChangeAspect="1"/>
          </p:cNvGraphicFramePr>
          <p:nvPr/>
        </p:nvGraphicFramePr>
        <p:xfrm>
          <a:off x="6735492" y="957982"/>
          <a:ext cx="2084980" cy="1965449"/>
        </p:xfrm>
        <a:graphic>
          <a:graphicData uri="http://schemas.openxmlformats.org/presentationml/2006/ole">
            <p:oleObj spid="_x0000_s39940" name="Image" r:id="rId5" imgW="6557007" imgH="7421108" progId="">
              <p:embed/>
            </p:oleObj>
          </a:graphicData>
        </a:graphic>
      </p:graphicFrame>
      <p:graphicFrame>
        <p:nvGraphicFramePr>
          <p:cNvPr id="39941" name="Object 5"/>
          <p:cNvGraphicFramePr>
            <a:graphicFrameLocks noChangeAspect="1"/>
          </p:cNvGraphicFramePr>
          <p:nvPr/>
        </p:nvGraphicFramePr>
        <p:xfrm>
          <a:off x="4431236" y="957982"/>
          <a:ext cx="2130371" cy="1966962"/>
        </p:xfrm>
        <a:graphic>
          <a:graphicData uri="http://schemas.openxmlformats.org/presentationml/2006/ole">
            <p:oleObj spid="_x0000_s39941" name="Image" r:id="rId6" imgW="6569714" imgH="7281327" progId="">
              <p:embed/>
            </p:oleObj>
          </a:graphicData>
        </a:graphic>
      </p:graphicFrame>
      <p:graphicFrame>
        <p:nvGraphicFramePr>
          <p:cNvPr id="39942" name="Object 6"/>
          <p:cNvGraphicFramePr>
            <a:graphicFrameLocks noChangeAspect="1"/>
          </p:cNvGraphicFramePr>
          <p:nvPr/>
        </p:nvGraphicFramePr>
        <p:xfrm>
          <a:off x="1979712" y="3344577"/>
          <a:ext cx="1512168" cy="2172655"/>
        </p:xfrm>
        <a:graphic>
          <a:graphicData uri="http://schemas.openxmlformats.org/presentationml/2006/ole">
            <p:oleObj spid="_x0000_s39942" name="Image" r:id="rId7" imgW="3469114" imgH="6074126" progId="">
              <p:embed/>
            </p:oleObj>
          </a:graphicData>
        </a:graphic>
      </p:graphicFrame>
      <p:graphicFrame>
        <p:nvGraphicFramePr>
          <p:cNvPr id="39943" name="Object 7"/>
          <p:cNvGraphicFramePr>
            <a:graphicFrameLocks noChangeAspect="1"/>
          </p:cNvGraphicFramePr>
          <p:nvPr/>
        </p:nvGraphicFramePr>
        <p:xfrm>
          <a:off x="323528" y="3284264"/>
          <a:ext cx="1550167" cy="2232968"/>
        </p:xfrm>
        <a:graphic>
          <a:graphicData uri="http://schemas.openxmlformats.org/presentationml/2006/ole">
            <p:oleObj spid="_x0000_s39943" name="Image" r:id="rId8" imgW="3469114" imgH="5667490" progId="">
              <p:embed/>
            </p:oleObj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6893157" y="3432940"/>
          <a:ext cx="1999323" cy="1868268"/>
        </p:xfrm>
        <a:graphic>
          <a:graphicData uri="http://schemas.openxmlformats.org/presentationml/2006/ole">
            <p:oleObj spid="_x0000_s39944" name="Image" r:id="rId9" imgW="5515002" imgH="6036004" progId="">
              <p:embed/>
            </p:oleObj>
          </a:graphicData>
        </a:graphic>
      </p:graphicFrame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0" cstate="print">
            <a:lum contrast="18000"/>
          </a:blip>
          <a:srcRect b="11208"/>
          <a:stretch>
            <a:fillRect/>
          </a:stretch>
        </p:blipFill>
        <p:spPr bwMode="auto">
          <a:xfrm>
            <a:off x="4468038" y="3501380"/>
            <a:ext cx="2120186" cy="179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jar_dreyer1998_pl18a_u-j2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08720"/>
            <a:ext cx="1512168" cy="2932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bovid_dreyer1998_65fig45a-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140770"/>
            <a:ext cx="2088232" cy="187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3" name="Text Box 14"/>
          <p:cNvSpPr txBox="1">
            <a:spLocks noChangeArrowheads="1"/>
          </p:cNvSpPr>
          <p:nvPr/>
        </p:nvSpPr>
        <p:spPr bwMode="auto">
          <a:xfrm>
            <a:off x="3563888" y="5445224"/>
            <a:ext cx="1955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U labels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jar_dreyer1998_pl13-d_u-j5-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9490" y="981088"/>
            <a:ext cx="1682710" cy="3240000"/>
          </a:xfrm>
          <a:prstGeom prst="rect">
            <a:avLst/>
          </a:prstGeom>
          <a:noFill/>
        </p:spPr>
      </p:pic>
      <p:pic>
        <p:nvPicPr>
          <p:cNvPr id="16" name="Picture 1" descr="scorpion_dreyer1998_47fig33a-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54601" y="836712"/>
            <a:ext cx="1847577" cy="3600000"/>
          </a:xfrm>
          <a:prstGeom prst="rect">
            <a:avLst/>
          </a:prstGeom>
          <a:noFill/>
        </p:spPr>
      </p:pic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5436096" y="4593321"/>
          <a:ext cx="1440160" cy="2076039"/>
        </p:xfrm>
        <a:graphic>
          <a:graphicData uri="http://schemas.openxmlformats.org/presentationml/2006/ole">
            <p:oleObj spid="_x0000_s21505" name="Image" r:id="rId8" imgW="2821038" imgH="5057536" progId="">
              <p:embed/>
            </p:oleObj>
          </a:graphicData>
        </a:graphic>
      </p:graphicFrame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6948264" y="4615096"/>
          <a:ext cx="1768749" cy="2002345"/>
        </p:xfrm>
        <a:graphic>
          <a:graphicData uri="http://schemas.openxmlformats.org/presentationml/2006/ole">
            <p:oleObj spid="_x0000_s21506" name="Image" r:id="rId9" imgW="3545358" imgH="4943170" progId="">
              <p:embed/>
            </p:oleObj>
          </a:graphicData>
        </a:graphic>
      </p:graphicFrame>
      <p:sp>
        <p:nvSpPr>
          <p:cNvPr id="20" name="Rectangle 19"/>
          <p:cNvSpPr/>
          <p:nvPr/>
        </p:nvSpPr>
        <p:spPr>
          <a:xfrm rot="16200000">
            <a:off x="8137723" y="5725001"/>
            <a:ext cx="1611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</a:rPr>
              <a:t>All Dreyer et al. 1998</a:t>
            </a:r>
            <a:endParaRPr lang="en-GB" sz="1200" dirty="0"/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1979712" y="5183744"/>
          <a:ext cx="1638271" cy="1413608"/>
        </p:xfrm>
        <a:graphic>
          <a:graphicData uri="http://schemas.openxmlformats.org/presentationml/2006/ole">
            <p:oleObj spid="_x0000_s21507" name="Image" r:id="rId10" imgW="3951994" imgH="4384045" progId="">
              <p:embed/>
            </p:oleObj>
          </a:graphicData>
        </a:graphic>
      </p:graphicFrame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110025" y="5122538"/>
          <a:ext cx="1725671" cy="1474814"/>
        </p:xfrm>
        <a:graphic>
          <a:graphicData uri="http://schemas.openxmlformats.org/presentationml/2006/ole">
            <p:oleObj spid="_x0000_s21508" name="Image" r:id="rId11" imgW="3977409" imgH="4193435" progId="">
              <p:embed/>
            </p:oleObj>
          </a:graphicData>
        </a:graphic>
      </p:graphicFrame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2987824" y="3258044"/>
          <a:ext cx="1357476" cy="1755132"/>
        </p:xfrm>
        <a:graphic>
          <a:graphicData uri="http://schemas.openxmlformats.org/presentationml/2006/ole">
            <p:oleObj spid="_x0000_s21509" name="Image" r:id="rId12" imgW="3824921" imgH="5921638" progId="">
              <p:embed/>
            </p:oleObj>
          </a:graphicData>
        </a:graphic>
      </p:graphicFrame>
      <p:graphicFrame>
        <p:nvGraphicFramePr>
          <p:cNvPr id="21510" name="Object 6"/>
          <p:cNvGraphicFramePr>
            <a:graphicFrameLocks noChangeAspect="1"/>
          </p:cNvGraphicFramePr>
          <p:nvPr/>
        </p:nvGraphicFramePr>
        <p:xfrm>
          <a:off x="1586310" y="3293614"/>
          <a:ext cx="1329506" cy="1719562"/>
        </p:xfrm>
        <a:graphic>
          <a:graphicData uri="http://schemas.openxmlformats.org/presentationml/2006/ole">
            <p:oleObj spid="_x0000_s21510" name="Image" r:id="rId13" imgW="3837628" imgH="5616661" progId="">
              <p:embed/>
            </p:oleObj>
          </a:graphicData>
        </a:graphic>
      </p:graphicFrame>
      <p:sp>
        <p:nvSpPr>
          <p:cNvPr id="25" name="Rectangle 24"/>
          <p:cNvSpPr/>
          <p:nvPr/>
        </p:nvSpPr>
        <p:spPr>
          <a:xfrm>
            <a:off x="3948100" y="2348880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U jars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84576" y="5229200"/>
            <a:ext cx="3779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/>
              <a:t>Left</a:t>
            </a:r>
            <a:r>
              <a:rPr lang="en-GB" dirty="0" smtClean="0"/>
              <a:t>: Detail of Cemetery U (after Dreyer et al. 1998: 5, fig. 1)</a:t>
            </a:r>
          </a:p>
          <a:p>
            <a:pPr algn="ctr"/>
            <a:r>
              <a:rPr lang="en-GB" dirty="0" smtClean="0"/>
              <a:t> </a:t>
            </a:r>
            <a:r>
              <a:rPr lang="en-GB" b="1" dirty="0" smtClean="0"/>
              <a:t>Right</a:t>
            </a:r>
            <a:r>
              <a:rPr lang="en-GB" dirty="0" smtClean="0"/>
              <a:t>: Plan  of Tomb U-j (after Dreyer et al. 1998: fig. 2) </a:t>
            </a:r>
            <a:endParaRPr lang="en-GB" dirty="0"/>
          </a:p>
        </p:txBody>
      </p:sp>
      <p:grpSp>
        <p:nvGrpSpPr>
          <p:cNvPr id="19" name="Group 18"/>
          <p:cNvGrpSpPr/>
          <p:nvPr/>
        </p:nvGrpSpPr>
        <p:grpSpPr>
          <a:xfrm>
            <a:off x="35496" y="908720"/>
            <a:ext cx="5124740" cy="5558755"/>
            <a:chOff x="35496" y="908720"/>
            <a:chExt cx="5124740" cy="5558755"/>
          </a:xfrm>
        </p:grpSpPr>
        <p:grpSp>
          <p:nvGrpSpPr>
            <p:cNvPr id="2" name="Group 10"/>
            <p:cNvGrpSpPr/>
            <p:nvPr/>
          </p:nvGrpSpPr>
          <p:grpSpPr>
            <a:xfrm>
              <a:off x="72430" y="908720"/>
              <a:ext cx="5087806" cy="5558755"/>
              <a:chOff x="72430" y="908720"/>
              <a:chExt cx="5087806" cy="5558755"/>
            </a:xfrm>
          </p:grpSpPr>
          <p:pic>
            <p:nvPicPr>
              <p:cNvPr id="37890" name="Picture 2" descr="ch4_dreyer1998p5fig1plan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83568" y="980728"/>
                <a:ext cx="4476668" cy="5486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892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430" y="908720"/>
                <a:ext cx="1619250" cy="3495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 bwMode="auto">
              <a:xfrm>
                <a:off x="3419872" y="3212976"/>
                <a:ext cx="576066" cy="540000"/>
              </a:xfrm>
              <a:prstGeom prst="rect">
                <a:avLst/>
              </a:prstGeom>
              <a:solidFill>
                <a:srgbClr val="C00000">
                  <a:alpha val="18000"/>
                </a:srgbClr>
              </a:solidFill>
              <a:ln w="127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200" b="0" i="0" u="none" strike="noStrike" cap="none" normalizeH="0" baseline="0" smtClean="0">
                  <a:ln>
                    <a:solidFill>
                      <a:srgbClr val="C00000"/>
                    </a:solidFill>
                  </a:ln>
                  <a:solidFill>
                    <a:schemeClr val="tx1"/>
                  </a:solidFill>
                  <a:effectLst/>
                  <a:latin typeface="Lucida Sans" pitchFamily="34" charset="0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 rot="16200000">
              <a:off x="-891521" y="3191866"/>
              <a:ext cx="210025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dirty="0" smtClean="0"/>
                <a:t>www.ancient-egypt.org/index.html</a:t>
              </a:r>
              <a:endParaRPr lang="en-GB" sz="1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92080" y="971436"/>
            <a:ext cx="3600400" cy="4113748"/>
            <a:chOff x="5292080" y="971436"/>
            <a:chExt cx="3600400" cy="4113748"/>
          </a:xfrm>
        </p:grpSpPr>
        <p:grpSp>
          <p:nvGrpSpPr>
            <p:cNvPr id="3" name="Group 37"/>
            <p:cNvGrpSpPr/>
            <p:nvPr/>
          </p:nvGrpSpPr>
          <p:grpSpPr>
            <a:xfrm>
              <a:off x="5292080" y="971436"/>
              <a:ext cx="3600400" cy="4113748"/>
              <a:chOff x="5292080" y="971436"/>
              <a:chExt cx="3600400" cy="4113748"/>
            </a:xfrm>
          </p:grpSpPr>
          <p:pic>
            <p:nvPicPr>
              <p:cNvPr id="37891" name="Picture 3" descr="tomb_u-j_plan_dreyer1998_fig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0105" t="4515" r="3457"/>
              <a:stretch>
                <a:fillRect/>
              </a:stretch>
            </p:blipFill>
            <p:spPr bwMode="auto">
              <a:xfrm>
                <a:off x="5292080" y="1650504"/>
                <a:ext cx="3600400" cy="3434680"/>
              </a:xfrm>
              <a:prstGeom prst="rect">
                <a:avLst/>
              </a:prstGeom>
              <a:noFill/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</p:pic>
          <p:cxnSp>
            <p:nvCxnSpPr>
              <p:cNvPr id="13" name="Straight Arrow Connector 12"/>
              <p:cNvCxnSpPr/>
              <p:nvPr/>
            </p:nvCxnSpPr>
            <p:spPr bwMode="auto">
              <a:xfrm rot="5400000">
                <a:off x="5940152" y="1916832"/>
                <a:ext cx="1152128" cy="14401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Arrow Connector 13"/>
              <p:cNvCxnSpPr/>
              <p:nvPr/>
            </p:nvCxnSpPr>
            <p:spPr bwMode="auto">
              <a:xfrm rot="16200000" flipH="1">
                <a:off x="6336196" y="1808820"/>
                <a:ext cx="1152128" cy="36004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Arrow Connector 14"/>
              <p:cNvCxnSpPr/>
              <p:nvPr/>
            </p:nvCxnSpPr>
            <p:spPr bwMode="auto">
              <a:xfrm rot="16200000" flipH="1">
                <a:off x="6048164" y="2024844"/>
                <a:ext cx="1512168" cy="28803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" name="Rectangle 17"/>
              <p:cNvSpPr/>
              <p:nvPr/>
            </p:nvSpPr>
            <p:spPr>
              <a:xfrm>
                <a:off x="6372200" y="971436"/>
                <a:ext cx="6591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 smtClean="0"/>
                  <a:t>Jars</a:t>
                </a:r>
                <a:endParaRPr lang="en-GB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528573" y="4509120"/>
                <a:ext cx="9156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 smtClean="0"/>
                  <a:t>Labels</a:t>
                </a:r>
                <a:endParaRPr lang="en-GB" dirty="0"/>
              </a:p>
            </p:txBody>
          </p:sp>
          <p:cxnSp>
            <p:nvCxnSpPr>
              <p:cNvPr id="27" name="Straight Arrow Connector 26"/>
              <p:cNvCxnSpPr/>
              <p:nvPr/>
            </p:nvCxnSpPr>
            <p:spPr bwMode="auto">
              <a:xfrm rot="5400000" flipH="1" flipV="1">
                <a:off x="6264188" y="4113076"/>
                <a:ext cx="504056" cy="43204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" name="Straight Arrow Connector 27"/>
            <p:cNvCxnSpPr/>
            <p:nvPr/>
          </p:nvCxnSpPr>
          <p:spPr bwMode="auto">
            <a:xfrm flipV="1">
              <a:off x="6372200" y="4221088"/>
              <a:ext cx="1152128" cy="50405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292080" y="971436"/>
            <a:ext cx="3600400" cy="4113748"/>
            <a:chOff x="5292080" y="971436"/>
            <a:chExt cx="3600400" cy="4113748"/>
          </a:xfrm>
        </p:grpSpPr>
        <p:grpSp>
          <p:nvGrpSpPr>
            <p:cNvPr id="13" name="Group 37"/>
            <p:cNvGrpSpPr/>
            <p:nvPr/>
          </p:nvGrpSpPr>
          <p:grpSpPr>
            <a:xfrm>
              <a:off x="5292080" y="971436"/>
              <a:ext cx="3600400" cy="4113748"/>
              <a:chOff x="5292080" y="971436"/>
              <a:chExt cx="3600400" cy="4113748"/>
            </a:xfrm>
          </p:grpSpPr>
          <p:pic>
            <p:nvPicPr>
              <p:cNvPr id="15" name="Picture 3" descr="tomb_u-j_plan_dreyer1998_fig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0105" t="4515" r="3457"/>
              <a:stretch>
                <a:fillRect/>
              </a:stretch>
            </p:blipFill>
            <p:spPr bwMode="auto">
              <a:xfrm>
                <a:off x="5292080" y="1650504"/>
                <a:ext cx="3600400" cy="3434680"/>
              </a:xfrm>
              <a:prstGeom prst="rect">
                <a:avLst/>
              </a:prstGeom>
              <a:noFill/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</p:pic>
          <p:cxnSp>
            <p:nvCxnSpPr>
              <p:cNvPr id="16" name="Straight Arrow Connector 15"/>
              <p:cNvCxnSpPr/>
              <p:nvPr/>
            </p:nvCxnSpPr>
            <p:spPr bwMode="auto">
              <a:xfrm rot="5400000">
                <a:off x="5940152" y="1916832"/>
                <a:ext cx="1152128" cy="14401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 rot="16200000" flipH="1">
                <a:off x="6336196" y="1808820"/>
                <a:ext cx="1152128" cy="36004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Arrow Connector 17"/>
              <p:cNvCxnSpPr/>
              <p:nvPr/>
            </p:nvCxnSpPr>
            <p:spPr bwMode="auto">
              <a:xfrm rot="16200000" flipH="1">
                <a:off x="6048164" y="2024844"/>
                <a:ext cx="1512168" cy="28803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" name="Rectangle 18"/>
              <p:cNvSpPr/>
              <p:nvPr/>
            </p:nvSpPr>
            <p:spPr>
              <a:xfrm>
                <a:off x="6372200" y="971436"/>
                <a:ext cx="6591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 smtClean="0"/>
                  <a:t>Jars</a:t>
                </a:r>
                <a:endParaRPr lang="en-GB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528573" y="4509120"/>
                <a:ext cx="9156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 smtClean="0"/>
                  <a:t>Labels</a:t>
                </a:r>
                <a:endParaRPr lang="en-GB" dirty="0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 bwMode="auto">
              <a:xfrm rot="5400000" flipH="1" flipV="1">
                <a:off x="6264188" y="4113076"/>
                <a:ext cx="504056" cy="43204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" name="Straight Arrow Connector 13"/>
            <p:cNvCxnSpPr/>
            <p:nvPr/>
          </p:nvCxnSpPr>
          <p:spPr bwMode="auto">
            <a:xfrm flipV="1">
              <a:off x="6372200" y="4221088"/>
              <a:ext cx="1152128" cy="50405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3" name="Picture 4" descr="jar_dreyer1998_pl16a_u-j2-12"/>
          <p:cNvPicPr>
            <a:picLocks noChangeAspect="1" noChangeArrowheads="1"/>
          </p:cNvPicPr>
          <p:nvPr/>
        </p:nvPicPr>
        <p:blipFill>
          <a:blip r:embed="rId4" cstate="print"/>
          <a:srcRect t="2641" b="1872"/>
          <a:stretch>
            <a:fillRect/>
          </a:stretch>
        </p:blipFill>
        <p:spPr bwMode="auto">
          <a:xfrm>
            <a:off x="107504" y="1028046"/>
            <a:ext cx="2669722" cy="4417178"/>
          </a:xfrm>
          <a:prstGeom prst="rect">
            <a:avLst/>
          </a:prstGeom>
          <a:noFill/>
        </p:spPr>
      </p:pic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2267744" y="4004582"/>
          <a:ext cx="2808311" cy="2592769"/>
        </p:xfrm>
        <a:graphic>
          <a:graphicData uri="http://schemas.openxmlformats.org/presentationml/2006/ole">
            <p:oleObj spid="_x0000_s40962" name="Image" r:id="rId5" imgW="6569714" imgH="7281327" progId="">
              <p:embed/>
            </p:oleObj>
          </a:graphicData>
        </a:graphic>
      </p:graphicFrame>
      <p:sp>
        <p:nvSpPr>
          <p:cNvPr id="24" name="Rectangle 23"/>
          <p:cNvSpPr/>
          <p:nvPr/>
        </p:nvSpPr>
        <p:spPr>
          <a:xfrm>
            <a:off x="2843808" y="1268760"/>
            <a:ext cx="2232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Criteria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Repertoire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Material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Technique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Scale/size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Object type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Spatial distribution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Temporal context 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72008" y="5456257"/>
            <a:ext cx="19077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</a:rPr>
              <a:t>Both Dreyer et al. 1998</a:t>
            </a:r>
            <a:endParaRPr lang="en-GB" sz="1200" dirty="0"/>
          </a:p>
        </p:txBody>
      </p:sp>
      <p:sp>
        <p:nvSpPr>
          <p:cNvPr id="26" name="Rectangle 25"/>
          <p:cNvSpPr/>
          <p:nvPr/>
        </p:nvSpPr>
        <p:spPr>
          <a:xfrm>
            <a:off x="7236296" y="5085184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</a:rPr>
              <a:t>After Dreyer et al. 1998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050"/>
            <a:ext cx="8460110" cy="649288"/>
          </a:xfrm>
        </p:spPr>
        <p:txBody>
          <a:bodyPr/>
          <a:lstStyle/>
          <a:p>
            <a:r>
              <a:rPr lang="en-GB" sz="2800" b="1" dirty="0" smtClean="0"/>
              <a:t>2. Heuristic assessment of images &amp; clusters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76" y="1844823"/>
            <a:ext cx="7056784" cy="3970189"/>
          </a:xfrm>
        </p:spPr>
        <p:txBody>
          <a:bodyPr/>
          <a:lstStyle/>
          <a:p>
            <a:pPr marL="0">
              <a:spcAft>
                <a:spcPts val="500"/>
              </a:spcAft>
            </a:pPr>
            <a:r>
              <a:rPr lang="en-GB" sz="2400" dirty="0" err="1" smtClean="0"/>
              <a:t>Atlas.ti</a:t>
            </a:r>
            <a:r>
              <a:rPr lang="en-GB" sz="2400" dirty="0" smtClean="0"/>
              <a:t>: </a:t>
            </a:r>
            <a:r>
              <a:rPr lang="en-GB" sz="2400" i="1" dirty="0" err="1" smtClean="0"/>
              <a:t>Archiv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für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Technik</a:t>
            </a:r>
            <a:r>
              <a:rPr lang="en-GB" sz="2400" i="1" dirty="0" smtClean="0"/>
              <a:t>, </a:t>
            </a:r>
            <a:r>
              <a:rPr lang="en-GB" sz="2400" i="1" dirty="0" err="1" smtClean="0"/>
              <a:t>Lebenswelt</a:t>
            </a:r>
            <a:r>
              <a:rPr lang="en-GB" sz="2400" i="1" dirty="0" smtClean="0"/>
              <a:t> und </a:t>
            </a:r>
            <a:r>
              <a:rPr lang="en-GB" sz="2400" i="1" dirty="0" err="1" smtClean="0"/>
              <a:t>Alltagssprache</a:t>
            </a:r>
            <a:r>
              <a:rPr lang="en-GB" sz="2400" dirty="0" smtClean="0"/>
              <a:t> </a:t>
            </a:r>
          </a:p>
          <a:p>
            <a:pPr marL="0">
              <a:spcAft>
                <a:spcPts val="500"/>
              </a:spcAft>
            </a:pPr>
            <a:r>
              <a:rPr lang="en-GB" sz="2400" dirty="0" smtClean="0"/>
              <a:t>Developed by Thomas </a:t>
            </a:r>
            <a:r>
              <a:rPr lang="en-GB" sz="2400" dirty="0" err="1" smtClean="0"/>
              <a:t>Muhr</a:t>
            </a:r>
            <a:r>
              <a:rPr lang="en-GB" sz="2400" dirty="0" smtClean="0"/>
              <a:t> (Scientific Software Development, now ATLAS.ti GmbH)</a:t>
            </a:r>
          </a:p>
          <a:p>
            <a:pPr marL="0">
              <a:spcAft>
                <a:spcPts val="500"/>
              </a:spcAft>
            </a:pPr>
            <a:r>
              <a:rPr lang="en-GB" sz="2400" dirty="0" smtClean="0"/>
              <a:t>Workbench for Qualitative quantitative analysis</a:t>
            </a:r>
          </a:p>
          <a:p>
            <a:pPr marL="0">
              <a:spcAft>
                <a:spcPts val="500"/>
              </a:spcAft>
            </a:pPr>
            <a:r>
              <a:rPr lang="en-GB" sz="2400" dirty="0" smtClean="0"/>
              <a:t>Systematic encoding and study of multivariate data in direct relation to digital images of graphical artefacts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os_ppt__template_v7">
  <a:themeElements>
    <a:clrScheme name="uos_ppt__template_v7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34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34" charset="-128"/>
            <a:cs typeface="Arial" charset="0"/>
          </a:defRPr>
        </a:defPPr>
      </a:lstStyle>
    </a:lnDef>
  </a:objectDefaults>
  <a:extraClrSchemeLst>
    <a:extraClrScheme>
      <a:clrScheme name="uos_ppt__template_v7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501</Words>
  <Application>Microsoft Office PowerPoint</Application>
  <PresentationFormat>On-screen Show (4:3)</PresentationFormat>
  <Paragraphs>85</Paragraphs>
  <Slides>20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uos_ppt__template_v7</vt:lpstr>
      <vt:lpstr>Image</vt:lpstr>
      <vt:lpstr> Beyond Morphology and Resemblance in Early Graphical Culture</vt:lpstr>
      <vt:lpstr>Outline</vt:lpstr>
      <vt:lpstr>Slide 3</vt:lpstr>
      <vt:lpstr>Slide 4</vt:lpstr>
      <vt:lpstr>Slide 5</vt:lpstr>
      <vt:lpstr>Slide 6</vt:lpstr>
      <vt:lpstr>Slide 7</vt:lpstr>
      <vt:lpstr>Slide 8</vt:lpstr>
      <vt:lpstr>2. Heuristic assessment of images &amp; clusters</vt:lpstr>
      <vt:lpstr>Slide 10</vt:lpstr>
      <vt:lpstr>3. Methods for Systematic Documentation of Marks </vt:lpstr>
      <vt:lpstr>Dome RTI System</vt:lpstr>
      <vt:lpstr>Slide 13</vt:lpstr>
      <vt:lpstr>Slide 14</vt:lpstr>
      <vt:lpstr>Slide 15</vt:lpstr>
      <vt:lpstr>Slide 16</vt:lpstr>
      <vt:lpstr>Slide 17</vt:lpstr>
      <vt:lpstr>Past graphical images as process and outcome</vt:lpstr>
      <vt:lpstr>Slide 19</vt:lpstr>
      <vt:lpstr>Thanks for your attention!</vt:lpstr>
    </vt:vector>
  </TitlesOfParts>
  <Company>University of Southampton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Ancient document artefacts imaged</dc:title>
  <dc:creator>Graeme Earl</dc:creator>
  <cp:lastModifiedBy>clas0374</cp:lastModifiedBy>
  <cp:revision>112</cp:revision>
  <dcterms:created xsi:type="dcterms:W3CDTF">2011-02-24T20:24:32Z</dcterms:created>
  <dcterms:modified xsi:type="dcterms:W3CDTF">2011-09-14T12:36:50Z</dcterms:modified>
</cp:coreProperties>
</file>