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732" r:id="rId3"/>
  </p:sldMasterIdLst>
  <p:notesMasterIdLst>
    <p:notesMasterId r:id="rId28"/>
  </p:notesMasterIdLst>
  <p:sldIdLst>
    <p:sldId id="259" r:id="rId4"/>
    <p:sldId id="257" r:id="rId5"/>
    <p:sldId id="258" r:id="rId6"/>
    <p:sldId id="300" r:id="rId7"/>
    <p:sldId id="301" r:id="rId8"/>
    <p:sldId id="303" r:id="rId9"/>
    <p:sldId id="302" r:id="rId10"/>
    <p:sldId id="281" r:id="rId11"/>
    <p:sldId id="282" r:id="rId12"/>
    <p:sldId id="288" r:id="rId13"/>
    <p:sldId id="268" r:id="rId14"/>
    <p:sldId id="269" r:id="rId15"/>
    <p:sldId id="291" r:id="rId16"/>
    <p:sldId id="292" r:id="rId17"/>
    <p:sldId id="293" r:id="rId18"/>
    <p:sldId id="294" r:id="rId19"/>
    <p:sldId id="296" r:id="rId20"/>
    <p:sldId id="297" r:id="rId21"/>
    <p:sldId id="306" r:id="rId22"/>
    <p:sldId id="307" r:id="rId23"/>
    <p:sldId id="298" r:id="rId24"/>
    <p:sldId id="299" r:id="rId25"/>
    <p:sldId id="309" r:id="rId26"/>
    <p:sldId id="30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A29E9-5913-43F3-8F80-34E0EBDF9E27}" type="datetimeFigureOut">
              <a:rPr lang="en-CA" smtClean="0"/>
              <a:t>28/08/2011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25D11-65DD-4D52-B503-FA18EA0683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015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/>
            <a:fld id="{5E7931D4-8D9C-4DEA-8F0C-40449A54F903}" type="slidenum">
              <a:rPr lang="en-CA" sz="1200" b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CA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/>
            <a:fld id="{5E7931D4-8D9C-4DEA-8F0C-40449A54F903}" type="slidenum">
              <a:rPr lang="en-CA" sz="1200" b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CA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/>
            <a:fld id="{47311758-6FB9-48EA-B300-33073CDC4289}" type="slidenum">
              <a:rPr lang="en-CA" sz="1200" b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CA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10,000 to 35,000 years ago in Europe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/>
            <a:fld id="{05400C7E-BA5D-49E1-AC75-7CEECE42D250}" type="slidenum">
              <a:rPr lang="en-CA" sz="1200" b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CA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/>
            <a:fld id="{05400C7E-BA5D-49E1-AC75-7CEECE42D250}" type="slidenum">
              <a:rPr lang="en-CA" sz="1200" b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CA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/>
            <a:fld id="{96940552-2D13-434C-A28C-AEE9A822CC17}" type="slidenum">
              <a:rPr lang="en-CA" sz="1200" b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CA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 wanted to know how many distinct shapes</a:t>
            </a:r>
            <a:r>
              <a:rPr lang="en-CA" baseline="0" dirty="0" smtClean="0"/>
              <a:t> there were and did the same ones repeat over space and time?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5D11-65DD-4D52-B503-FA18EA068392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8643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/>
            <a:fld id="{AA416380-AB7D-4EA4-8CE3-6FABAFEA6158}" type="slidenum">
              <a:rPr lang="en-CA" sz="1200"/>
              <a:pPr eaLnBrk="1" hangingPunct="1"/>
              <a:t>8</a:t>
            </a:fld>
            <a:endParaRPr lang="en-CA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A493B-829A-427D-89B8-B93ECC578BE3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412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02A89-7C75-4FD3-8063-F25137EEAE6D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23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B783C-0F74-4588-8E87-F352F4582A03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09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3A664-7174-4DCB-8746-1571AD06AB78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CA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8BF70-668E-41F0-8A44-536F34566513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54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46DA5-3E45-4D73-A501-3DE129C42610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482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CC1B7-8467-4809-8D28-C3090B710476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73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B470D-AA9C-4933-8393-6EDEBD4C3927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206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5BE87-B24A-4438-AB50-91B5DCA03162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723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A493B-829A-427D-89B8-B93ECC578BE3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59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427D4-357A-4FC0-AF72-F83199F30724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8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427D4-357A-4FC0-AF72-F83199F30724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74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3EE4B-DA2B-4DCB-AF51-704015751B85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86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516FF-163D-4D31-AC09-0366D28AFD2A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5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1E45A-CDFE-4776-82A9-C2CC876591B3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27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6F576-09D8-49D9-97BD-0B2EC419EED4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0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B9AE4-AA68-4001-9423-80BC6187C91E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18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11F58-E0F1-4097-9B0B-B45A71461617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29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56CEB-9A38-42EA-9462-E54061340AC0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519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02A89-7C75-4FD3-8063-F25137EEAE6D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52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B783C-0F74-4588-8E87-F352F4582A03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45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3A664-7174-4DCB-8746-1571AD06AB78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0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3EE4B-DA2B-4DCB-AF51-704015751B85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893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CA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8BF70-668E-41F0-8A44-536F34566513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36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46DA5-3E45-4D73-A501-3DE129C42610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32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CC1B7-8467-4809-8D28-C3090B710476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793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B470D-AA9C-4933-8393-6EDEBD4C3927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479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5BE87-B24A-4438-AB50-91B5DCA03162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355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A493B-829A-427D-89B8-B93ECC578BE3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963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427D4-357A-4FC0-AF72-F83199F30724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3651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3EE4B-DA2B-4DCB-AF51-704015751B85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090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516FF-163D-4D31-AC09-0366D28AFD2A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508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1E45A-CDFE-4776-82A9-C2CC876591B3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516FF-163D-4D31-AC09-0366D28AFD2A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3060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6F576-09D8-49D9-97BD-0B2EC419EED4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270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B9AE4-AA68-4001-9423-80BC6187C91E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662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11F58-E0F1-4097-9B0B-B45A71461617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8619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56CEB-9A38-42EA-9462-E54061340AC0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430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02A89-7C75-4FD3-8063-F25137EEAE6D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032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B783C-0F74-4588-8E87-F352F4582A03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1996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3A664-7174-4DCB-8746-1571AD06AB78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890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CA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8BF70-668E-41F0-8A44-536F34566513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6821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46DA5-3E45-4D73-A501-3DE129C42610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363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CC1B7-8467-4809-8D28-C3090B710476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1E45A-CDFE-4776-82A9-C2CC876591B3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161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B470D-AA9C-4933-8393-6EDEBD4C3927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8685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5BE87-B24A-4438-AB50-91B5DCA03162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6F576-09D8-49D9-97BD-0B2EC419EED4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1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B9AE4-AA68-4001-9423-80BC6187C91E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6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11F58-E0F1-4097-9B0B-B45A71461617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3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56CEB-9A38-42EA-9462-E54061340AC0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1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64E194A-F2EB-41A5-96C9-7A8F67F4A5D9}" type="slidenum">
              <a:rPr lang="en-CA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7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64E194A-F2EB-41A5-96C9-7A8F67F4A5D9}" type="slidenum">
              <a:rPr lang="en-CA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9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64E194A-F2EB-41A5-96C9-7A8F67F4A5D9}" type="slidenum">
              <a:rPr lang="en-CA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5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hyperlink" Target="http://humanorigins.si.edu/evidence/human-fossils/fossils/cro-magnon-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tiff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jpeg"/><Relationship Id="rId5" Type="http://schemas.openxmlformats.org/officeDocument/2006/relationships/hyperlink" Target="http://humanorigins.si.edu/sites/default/files/imagecache/lightbox/images/portrait/3.7.3-12_shell_beads_cro_magnon_cc_t_p.jpg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From the Walls to the Grave:</a:t>
            </a:r>
            <a:endParaRPr lang="en-CA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28564" y="1484784"/>
            <a:ext cx="7416824" cy="1752600"/>
          </a:xfrm>
        </p:spPr>
        <p:txBody>
          <a:bodyPr/>
          <a:lstStyle/>
          <a:p>
            <a:r>
              <a:rPr lang="en-CA" sz="3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Linking </a:t>
            </a:r>
            <a:r>
              <a:rPr lang="en-CA" sz="3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Parietal and Portable Geometric Signs found in European Upper Paleolithic </a:t>
            </a:r>
            <a:r>
              <a:rPr lang="en-CA" sz="3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Art</a:t>
            </a:r>
          </a:p>
          <a:p>
            <a:endParaRPr lang="en-CA" sz="3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CA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Genevieve von Petzinger </a:t>
            </a:r>
            <a:endParaRPr lang="en-CA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4" descr="Non-figurative sig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33056"/>
            <a:ext cx="3730352" cy="252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6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1143000"/>
          </a:xfrm>
        </p:spPr>
        <p:txBody>
          <a:bodyPr/>
          <a:lstStyle/>
          <a:p>
            <a:r>
              <a:rPr lang="en-CA" sz="4000" b="1" dirty="0" smtClean="0">
                <a:solidFill>
                  <a:schemeClr val="bg1"/>
                </a:solidFill>
                <a:latin typeface="Calibri" pitchFamily="34" charset="0"/>
              </a:rPr>
              <a:t>So What Could This Imply?</a:t>
            </a:r>
            <a:endParaRPr lang="en-CA" sz="4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76" y="1124744"/>
            <a:ext cx="7416824" cy="1836713"/>
          </a:xfrm>
        </p:spPr>
        <p:txBody>
          <a:bodyPr/>
          <a:lstStyle/>
          <a:p>
            <a:pPr marL="0" indent="0">
              <a:buNone/>
            </a:pPr>
            <a:r>
              <a:rPr lang="en-CA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If they did have significance, and were being used to convey information, then we could be looking at a very early form of graphic communication.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47479"/>
            <a:ext cx="4327720" cy="245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vPetz\Desktop\GvP\PhD\All Eurasian UP countries and regions\France\Niaux (Ariege)\Niaux correct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47600"/>
            <a:ext cx="2592288" cy="345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6016" y="6340678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Photo by J. </a:t>
            </a:r>
            <a:r>
              <a:rPr lang="en-CA" sz="1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Clottes</a:t>
            </a:r>
            <a:r>
              <a:rPr lang="en-CA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drawing by J</a:t>
            </a:r>
            <a:r>
              <a:rPr lang="en-CA" sz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CA" sz="12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Combier</a:t>
            </a:r>
            <a:r>
              <a:rPr lang="en-CA" sz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and P. </a:t>
            </a:r>
            <a:r>
              <a:rPr lang="en-CA" sz="12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Ayroles</a:t>
            </a:r>
            <a:endParaRPr lang="en-CA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3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1143000"/>
          </a:xfrm>
        </p:spPr>
        <p:txBody>
          <a:bodyPr/>
          <a:lstStyle/>
          <a:p>
            <a:r>
              <a:rPr lang="en-CA" sz="4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Coulmas’ Basic Criteria for a Writing System</a:t>
            </a:r>
            <a:endParaRPr lang="en-CA" sz="4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68" y="1988840"/>
            <a:ext cx="4032448" cy="4114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It consists of artificial graphic marks on a durable surface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Its purpose is to communicate something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This purpose is achieved by virtue of the marks’ conventional relation to language</a:t>
            </a:r>
          </a:p>
          <a:p>
            <a:pPr marL="0" indent="0" algn="ctr">
              <a:buNone/>
            </a:pPr>
            <a:endParaRPr lang="en-CA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en-CA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(Coulmas 1989: 17)</a:t>
            </a:r>
            <a:endParaRPr lang="en-CA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 descr="C:\Users\vPetz\Desktop\GvP\PhD\All Eurasian UP countries and regions\France\Niaux (Ariege)\Niaux panel correc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1988840"/>
            <a:ext cx="3096344" cy="412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0152" y="6453336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Photo by J. </a:t>
            </a:r>
            <a:r>
              <a:rPr lang="en-CA" sz="1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Clottes</a:t>
            </a:r>
            <a:endParaRPr lang="en-CA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75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936104"/>
          </a:xfrm>
        </p:spPr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Conclusions from this </a:t>
            </a:r>
            <a:r>
              <a:rPr lang="en-CA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Project</a:t>
            </a:r>
            <a:endParaRPr lang="en-CA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916832"/>
            <a:ext cx="4464496" cy="4320480"/>
          </a:xfrm>
        </p:spPr>
        <p:txBody>
          <a:bodyPr/>
          <a:lstStyle/>
          <a:p>
            <a:r>
              <a:rPr lang="en-CA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There is evidence of the signs being paired in the later half of the Ice Age (after 20,000 BP)</a:t>
            </a:r>
          </a:p>
          <a:p>
            <a:r>
              <a:rPr lang="en-CA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These patterns are being repeated at multiple sites in both France and Spain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303110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30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772400" cy="1080120"/>
          </a:xfrm>
        </p:spPr>
        <p:txBody>
          <a:bodyPr/>
          <a:lstStyle/>
          <a:p>
            <a:r>
              <a:rPr lang="en-CA" sz="4000" b="1" dirty="0" smtClean="0">
                <a:solidFill>
                  <a:schemeClr val="bg1"/>
                </a:solidFill>
                <a:latin typeface="Calibri" pitchFamily="34" charset="0"/>
              </a:rPr>
              <a:t>The St. </a:t>
            </a:r>
            <a:r>
              <a:rPr lang="en-CA" sz="4000" b="1" dirty="0" err="1" smtClean="0">
                <a:solidFill>
                  <a:schemeClr val="bg1"/>
                </a:solidFill>
                <a:latin typeface="Calibri" pitchFamily="34" charset="0"/>
              </a:rPr>
              <a:t>Germain</a:t>
            </a:r>
            <a:r>
              <a:rPr lang="en-CA" sz="4000" b="1" dirty="0" smtClean="0">
                <a:solidFill>
                  <a:schemeClr val="bg1"/>
                </a:solidFill>
                <a:latin typeface="Calibri" pitchFamily="34" charset="0"/>
              </a:rPr>
              <a:t>-la-</a:t>
            </a:r>
            <a:r>
              <a:rPr lang="en-CA" sz="4000" b="1" dirty="0" err="1" smtClean="0">
                <a:solidFill>
                  <a:schemeClr val="bg1"/>
                </a:solidFill>
                <a:latin typeface="Calibri" pitchFamily="34" charset="0"/>
              </a:rPr>
              <a:t>Rivière</a:t>
            </a:r>
            <a:r>
              <a:rPr lang="en-CA" sz="4000" b="1" dirty="0" smtClean="0">
                <a:solidFill>
                  <a:schemeClr val="bg1"/>
                </a:solidFill>
                <a:latin typeface="Calibri" pitchFamily="34" charset="0"/>
              </a:rPr>
              <a:t> Burial and Necklace</a:t>
            </a:r>
            <a:endParaRPr lang="en-CA" sz="4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288" y="2348880"/>
            <a:ext cx="4246240" cy="3829213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latin typeface="Calibri" pitchFamily="34" charset="0"/>
              </a:rPr>
              <a:t>15,780 year old burial of a young adult female</a:t>
            </a:r>
          </a:p>
          <a:p>
            <a:r>
              <a:rPr lang="en-CA" dirty="0" smtClean="0">
                <a:solidFill>
                  <a:schemeClr val="bg1"/>
                </a:solidFill>
                <a:latin typeface="Calibri" pitchFamily="34" charset="0"/>
              </a:rPr>
              <a:t>Grave goods include a necklace made up of 70 red deer canines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04863"/>
            <a:ext cx="4113858" cy="28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5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  <a:latin typeface="Calibri" pitchFamily="34" charset="0"/>
              </a:rPr>
              <a:t>The St. </a:t>
            </a:r>
            <a:r>
              <a:rPr lang="en-CA" b="1" dirty="0" err="1" smtClean="0">
                <a:solidFill>
                  <a:schemeClr val="bg1"/>
                </a:solidFill>
                <a:latin typeface="Calibri" pitchFamily="34" charset="0"/>
              </a:rPr>
              <a:t>Germain</a:t>
            </a:r>
            <a:r>
              <a:rPr lang="en-CA" b="1" dirty="0" smtClean="0">
                <a:solidFill>
                  <a:schemeClr val="bg1"/>
                </a:solidFill>
                <a:latin typeface="Calibri" pitchFamily="34" charset="0"/>
              </a:rPr>
              <a:t> Teeth</a:t>
            </a:r>
            <a:endParaRPr lang="en-CA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2"/>
            <a:ext cx="3744416" cy="4752528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9552" y="2420888"/>
            <a:ext cx="3810000" cy="2448272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latin typeface="Calibri" pitchFamily="34" charset="0"/>
              </a:rPr>
              <a:t>47 teeth have geometric markings</a:t>
            </a:r>
          </a:p>
          <a:p>
            <a:r>
              <a:rPr lang="en-CA" dirty="0" smtClean="0">
                <a:solidFill>
                  <a:schemeClr val="bg1"/>
                </a:solidFill>
                <a:latin typeface="Calibri" pitchFamily="34" charset="0"/>
              </a:rPr>
              <a:t>These teeth are exotic in origin – imported from Spain</a:t>
            </a:r>
          </a:p>
          <a:p>
            <a:endParaRPr lang="en-CA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86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1143000"/>
          </a:xfrm>
        </p:spPr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  <a:latin typeface="Calibri" pitchFamily="34" charset="0"/>
              </a:rPr>
              <a:t>Types of Markings</a:t>
            </a:r>
            <a:endParaRPr lang="en-CA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1772816"/>
            <a:ext cx="3810000" cy="4114800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latin typeface="Calibri" pitchFamily="34" charset="0"/>
              </a:rPr>
              <a:t>Type 1: 40 teeth with deliberate, clear markings</a:t>
            </a:r>
          </a:p>
          <a:p>
            <a:r>
              <a:rPr lang="en-CA" dirty="0" smtClean="0">
                <a:solidFill>
                  <a:schemeClr val="bg1"/>
                </a:solidFill>
                <a:latin typeface="Calibri" pitchFamily="34" charset="0"/>
              </a:rPr>
              <a:t>Type 2: 7 teeth with deliberate but less precise markings</a:t>
            </a:r>
          </a:p>
          <a:p>
            <a:r>
              <a:rPr lang="en-CA" dirty="0" smtClean="0">
                <a:solidFill>
                  <a:schemeClr val="bg1"/>
                </a:solidFill>
                <a:latin typeface="Calibri" pitchFamily="34" charset="0"/>
              </a:rPr>
              <a:t>Type 3: 23 teeth with either no markings or marks of production only</a:t>
            </a:r>
            <a:endParaRPr lang="en-CA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242" y="1981200"/>
            <a:ext cx="3715916" cy="4114800"/>
          </a:xfrm>
        </p:spPr>
      </p:pic>
    </p:spTree>
    <p:extLst>
      <p:ext uri="{BB962C8B-B14F-4D97-AF65-F5344CB8AC3E}">
        <p14:creationId xmlns:p14="http://schemas.microsoft.com/office/powerpoint/2010/main" val="373930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  <a:latin typeface="Calibri" pitchFamily="34" charset="0"/>
              </a:rPr>
              <a:t>Type 1: Deliberate and clear</a:t>
            </a:r>
            <a:endParaRPr lang="en-CA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80" y="1981200"/>
            <a:ext cx="3630840" cy="4114800"/>
          </a:xfrm>
        </p:spPr>
      </p:pic>
      <p:pic>
        <p:nvPicPr>
          <p:cNvPr id="7" name="Picture 3" descr="C:\Users\vPetz\Desktop\GvP\St Germain la Riviere\Categorized teeth\Deliberate teeth\Tooth 24 C&amp;C clea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38385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83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1143000"/>
          </a:xfrm>
        </p:spPr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  <a:latin typeface="Calibri" pitchFamily="34" charset="0"/>
              </a:rPr>
              <a:t>Type 2: Deliberate but less precise</a:t>
            </a:r>
            <a:endParaRPr lang="en-CA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20317"/>
            <a:ext cx="3810000" cy="323656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30617"/>
            <a:ext cx="3810000" cy="3415966"/>
          </a:xfrm>
        </p:spPr>
      </p:pic>
    </p:spTree>
    <p:extLst>
      <p:ext uri="{BB962C8B-B14F-4D97-AF65-F5344CB8AC3E}">
        <p14:creationId xmlns:p14="http://schemas.microsoft.com/office/powerpoint/2010/main" val="6041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  <a:latin typeface="Calibri" pitchFamily="34" charset="0"/>
              </a:rPr>
              <a:t>Type 3: No markings or by-products of production</a:t>
            </a:r>
            <a:endParaRPr lang="en-CA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60848"/>
            <a:ext cx="3810000" cy="39098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88840"/>
            <a:ext cx="3127627" cy="4114800"/>
          </a:xfrm>
        </p:spPr>
      </p:pic>
    </p:spTree>
    <p:extLst>
      <p:ext uri="{BB962C8B-B14F-4D97-AF65-F5344CB8AC3E}">
        <p14:creationId xmlns:p14="http://schemas.microsoft.com/office/powerpoint/2010/main" val="32575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936104"/>
          </a:xfrm>
        </p:spPr>
        <p:txBody>
          <a:bodyPr/>
          <a:lstStyle/>
          <a:p>
            <a:r>
              <a:rPr lang="en-CA" sz="4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CA" sz="4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Site </a:t>
            </a:r>
            <a:r>
              <a:rPr lang="en-CA" sz="4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lang="en-CA" sz="42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Bernifal</a:t>
            </a:r>
            <a:r>
              <a:rPr lang="en-CA" sz="4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CA" sz="4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CA" sz="4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13,000 – 17,000 BP</a:t>
            </a:r>
            <a:endParaRPr lang="en-CA" sz="4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 descr="C:\Users\vPetz\Desktop\GvP\St Germain la Riviere\Categorized teeth\Deliberate teeth\Tooth 42 C&amp;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28800"/>
            <a:ext cx="2401784" cy="171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vPetz\Desktop\GvP\PhD\All Eurasian UP countries and regions\France\Bernifal (Dordogne)\Bernifal p.3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170" y="3645024"/>
            <a:ext cx="5616134" cy="281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vPetz\Desktop\GvP\St Germain la Riviere\Categorized teeth\Deliberate teeth\Tooth 17 C&amp;C whole toot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2376264" cy="196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vPetz\Desktop\GvP\St Germain la Riviere\Categorized teeth\Deliberate teeth\Tooth 19 C&amp;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55500"/>
            <a:ext cx="2344762" cy="177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16216" y="6484694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Photo/drawing by A. </a:t>
            </a:r>
            <a:r>
              <a:rPr lang="en-CA" sz="1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Leroi-Gourhan</a:t>
            </a:r>
            <a:endParaRPr lang="en-CA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64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CA" sz="4000" b="1" dirty="0" smtClean="0">
                <a:solidFill>
                  <a:schemeClr val="bg1"/>
                </a:solidFill>
                <a:latin typeface="Calibri" pitchFamily="34" charset="0"/>
              </a:rPr>
              <a:t>Europe During the Ice Age</a:t>
            </a:r>
          </a:p>
        </p:txBody>
      </p:sp>
      <p:pic>
        <p:nvPicPr>
          <p:cNvPr id="6147" name="Picture 6" descr="C:\Users\GvP\Desktop\europeiceage.g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9992" y="1378686"/>
            <a:ext cx="4171310" cy="4989123"/>
          </a:xfrm>
          <a:noFill/>
        </p:spPr>
      </p:pic>
      <p:pic>
        <p:nvPicPr>
          <p:cNvPr id="6148" name="Picture 7" descr="Image of Cro-Magnon 1 Skull, 3/4 vie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305991" y="3576158"/>
            <a:ext cx="40576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b="0" dirty="0">
                <a:solidFill>
                  <a:srgbClr val="FFFFFF"/>
                </a:solidFill>
              </a:rPr>
              <a:t>Modern humans  reach Europe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b="0" dirty="0">
                <a:solidFill>
                  <a:srgbClr val="FFFFFF"/>
                </a:solidFill>
              </a:rPr>
              <a:t>by at least 40,000 BP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CA" b="0" dirty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b="0" dirty="0">
                <a:solidFill>
                  <a:srgbClr val="FFFFFF"/>
                </a:solidFill>
              </a:rPr>
              <a:t>Adapt to Ice Age environments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CA" b="0" dirty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b="0" dirty="0">
                <a:solidFill>
                  <a:srgbClr val="FFFFFF"/>
                </a:solidFill>
              </a:rPr>
              <a:t>Climate impacts all aspects of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b="0" dirty="0">
                <a:solidFill>
                  <a:srgbClr val="FFFFFF"/>
                </a:solidFill>
              </a:rPr>
              <a:t>life including </a:t>
            </a:r>
            <a:r>
              <a:rPr lang="en-CA" b="0" dirty="0" smtClean="0">
                <a:solidFill>
                  <a:srgbClr val="FFFFFF"/>
                </a:solidFill>
              </a:rPr>
              <a:t>culture</a:t>
            </a:r>
            <a:endParaRPr lang="en-CA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70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en-CA" sz="4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CA" sz="4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Site </a:t>
            </a:r>
            <a:r>
              <a:rPr lang="en-CA" sz="4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lang="en-CA" sz="42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Gabillou</a:t>
            </a:r>
            <a:r>
              <a:rPr lang="en-CA" sz="4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CA" sz="4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CA" sz="4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13,000 – 17,000 BP</a:t>
            </a:r>
            <a:endParaRPr lang="en-CA" sz="4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4" name="Picture 2" descr="C:\Users\vPetz\Desktop\GvP\PhD\All Eurasian UP countries and regions\France\Gabillou (Dordogne)\Planche 3 close-up of asterisk.t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219631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vPetz\Desktop\GvP\PhD\All Eurasian UP countries and regions\France\Gabillou (Dordogne)\Gabillou cruciform-line close up unmarked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1844824"/>
            <a:ext cx="183306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vPetz\Desktop\GvP\St Germain la Riviere\Categorized teeth\Deliberate teeth\Tooth 2 close up contra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5313"/>
            <a:ext cx="2304256" cy="177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vPetz\Desktop\GvP\St Germain la Riviere\Categorized teeth\Deliberate teeth\Tooth 14 all signs C&amp;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11570"/>
            <a:ext cx="2193106" cy="242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vPetz\Desktop\GvP\PhD\All Eurasian UP countries and regions\France\Gabillou (Dordogne)\Planche 11 close up of pi symbol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83" y="1875124"/>
            <a:ext cx="226949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vPetz\Desktop\GvP\St Germain la Riviere\Categorized teeth\Deliberate teeth\Tooth 66 C&amp;C close u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401" y="4380500"/>
            <a:ext cx="2448272" cy="18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6136" y="6540251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Drawings by J. </a:t>
            </a:r>
            <a:r>
              <a:rPr lang="en-CA" sz="1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Gaussen</a:t>
            </a:r>
            <a:endParaRPr lang="en-CA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67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684" y="260648"/>
            <a:ext cx="7772400" cy="1143000"/>
          </a:xfrm>
        </p:spPr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  <a:latin typeface="Calibri" pitchFamily="34" charset="0"/>
              </a:rPr>
              <a:t>Initial Conclusions</a:t>
            </a:r>
            <a:endParaRPr lang="en-CA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1628800"/>
            <a:ext cx="3810000" cy="4752528"/>
          </a:xfrm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  <a:latin typeface="Calibri" pitchFamily="34" charset="0"/>
              </a:rPr>
              <a:t>There are matching patterns on cave walls from the same time </a:t>
            </a:r>
            <a:r>
              <a:rPr lang="en-CA" dirty="0" smtClean="0">
                <a:solidFill>
                  <a:schemeClr val="bg1"/>
                </a:solidFill>
                <a:latin typeface="Calibri" pitchFamily="34" charset="0"/>
              </a:rPr>
              <a:t>period</a:t>
            </a:r>
            <a:endParaRPr lang="en-CA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CA" dirty="0" smtClean="0">
                <a:solidFill>
                  <a:schemeClr val="bg1"/>
                </a:solidFill>
                <a:latin typeface="Calibri" pitchFamily="34" charset="0"/>
              </a:rPr>
              <a:t>Very </a:t>
            </a:r>
            <a:r>
              <a:rPr lang="en-CA" dirty="0" smtClean="0">
                <a:solidFill>
                  <a:schemeClr val="bg1"/>
                </a:solidFill>
                <a:latin typeface="Calibri" pitchFamily="34" charset="0"/>
              </a:rPr>
              <a:t>few examples of a sign or signs being repeated, most are unique, suggesting the markings are not </a:t>
            </a:r>
            <a:r>
              <a:rPr lang="en-CA" dirty="0" smtClean="0">
                <a:solidFill>
                  <a:schemeClr val="bg1"/>
                </a:solidFill>
                <a:latin typeface="Calibri" pitchFamily="34" charset="0"/>
              </a:rPr>
              <a:t>decorative</a:t>
            </a:r>
            <a:endParaRPr lang="en-CA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88840"/>
            <a:ext cx="3384376" cy="257945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437112"/>
            <a:ext cx="3198004" cy="226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5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  <a:latin typeface="Calibri" pitchFamily="34" charset="0"/>
              </a:rPr>
              <a:t>Areas for </a:t>
            </a:r>
            <a:r>
              <a:rPr lang="en-CA" b="1" dirty="0" smtClean="0">
                <a:solidFill>
                  <a:schemeClr val="bg1"/>
                </a:solidFill>
                <a:latin typeface="Calibri" pitchFamily="34" charset="0"/>
              </a:rPr>
              <a:t>Further Study</a:t>
            </a:r>
            <a:endParaRPr lang="en-CA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1556792"/>
            <a:ext cx="3810000" cy="4544144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latin typeface="Calibri" pitchFamily="34" charset="0"/>
              </a:rPr>
              <a:t>Comparison with geometric signs in Spain could allow us to determine where the markings were made</a:t>
            </a:r>
          </a:p>
          <a:p>
            <a:r>
              <a:rPr lang="en-CA" dirty="0" smtClean="0">
                <a:solidFill>
                  <a:schemeClr val="bg1"/>
                </a:solidFill>
                <a:latin typeface="Calibri" pitchFamily="34" charset="0"/>
              </a:rPr>
              <a:t>Better documentation of the signs </a:t>
            </a:r>
            <a:r>
              <a:rPr lang="en-CA" dirty="0" smtClean="0">
                <a:solidFill>
                  <a:schemeClr val="bg1"/>
                </a:solidFill>
                <a:latin typeface="Calibri" pitchFamily="34" charset="0"/>
              </a:rPr>
              <a:t>would </a:t>
            </a:r>
            <a:r>
              <a:rPr lang="en-CA" dirty="0" smtClean="0">
                <a:solidFill>
                  <a:schemeClr val="bg1"/>
                </a:solidFill>
                <a:latin typeface="Calibri" pitchFamily="34" charset="0"/>
              </a:rPr>
              <a:t>allow more accurate matches</a:t>
            </a:r>
          </a:p>
          <a:p>
            <a:endParaRPr lang="en-CA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00808"/>
            <a:ext cx="3810000" cy="244047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71320"/>
            <a:ext cx="3449583" cy="288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  <a:latin typeface="Calibri" pitchFamily="34" charset="0"/>
              </a:rPr>
              <a:t>Overall </a:t>
            </a:r>
            <a:r>
              <a:rPr lang="en-CA" b="1" dirty="0" smtClean="0">
                <a:solidFill>
                  <a:schemeClr val="bg1"/>
                </a:solidFill>
                <a:latin typeface="Calibri" pitchFamily="34" charset="0"/>
              </a:rPr>
              <a:t>Conclusion</a:t>
            </a:r>
            <a:endParaRPr lang="en-CA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7426" y="1988840"/>
            <a:ext cx="5283457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36096" y="6237312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200" dirty="0">
                <a:solidFill>
                  <a:schemeClr val="bg1"/>
                </a:solidFill>
                <a:latin typeface="Calibri" pitchFamily="34" charset="0"/>
              </a:rPr>
              <a:t>Photo by L. F. Sánchez </a:t>
            </a:r>
            <a:r>
              <a:rPr lang="en-CA" sz="1200" dirty="0" err="1">
                <a:solidFill>
                  <a:schemeClr val="bg1"/>
                </a:solidFill>
                <a:latin typeface="Calibri" pitchFamily="34" charset="0"/>
              </a:rPr>
              <a:t>Tundidor</a:t>
            </a:r>
            <a:endParaRPr lang="en-CA" sz="12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48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2099320"/>
          </a:xfrm>
        </p:spPr>
        <p:txBody>
          <a:bodyPr/>
          <a:lstStyle/>
          <a:p>
            <a:r>
              <a:rPr lang="en-CA" sz="4000" dirty="0" smtClean="0">
                <a:solidFill>
                  <a:schemeClr val="bg1"/>
                </a:solidFill>
                <a:latin typeface="Calibri" pitchFamily="34" charset="0"/>
              </a:rPr>
              <a:t>Special thanks to the following individuals and organizations for their support:</a:t>
            </a:r>
            <a:endParaRPr lang="en-CA" sz="4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2852936"/>
            <a:ext cx="7772400" cy="3243064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latin typeface="Calibri" pitchFamily="34" charset="0"/>
              </a:rPr>
              <a:t>Jean and Ray </a:t>
            </a:r>
            <a:r>
              <a:rPr lang="en-CA" dirty="0" err="1" smtClean="0">
                <a:solidFill>
                  <a:schemeClr val="bg1"/>
                </a:solidFill>
                <a:latin typeface="Calibri" pitchFamily="34" charset="0"/>
              </a:rPr>
              <a:t>Auel</a:t>
            </a:r>
            <a:endParaRPr lang="en-CA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CA" dirty="0" smtClean="0">
                <a:solidFill>
                  <a:schemeClr val="bg1"/>
                </a:solidFill>
                <a:latin typeface="Calibri" pitchFamily="34" charset="0"/>
              </a:rPr>
              <a:t>The Social Sciences and Humanities Research Council of Canada</a:t>
            </a:r>
          </a:p>
          <a:p>
            <a:r>
              <a:rPr lang="en-CA" dirty="0" err="1" smtClean="0">
                <a:solidFill>
                  <a:schemeClr val="bg1"/>
                </a:solidFill>
                <a:latin typeface="Calibri" pitchFamily="34" charset="0"/>
              </a:rPr>
              <a:t>Musée</a:t>
            </a:r>
            <a:r>
              <a:rPr lang="en-CA" dirty="0" smtClean="0">
                <a:solidFill>
                  <a:schemeClr val="bg1"/>
                </a:solidFill>
                <a:latin typeface="Calibri" pitchFamily="34" charset="0"/>
              </a:rPr>
              <a:t> national de </a:t>
            </a:r>
            <a:r>
              <a:rPr lang="en-CA" dirty="0" err="1" smtClean="0">
                <a:solidFill>
                  <a:schemeClr val="bg1"/>
                </a:solidFill>
                <a:latin typeface="Calibri" pitchFamily="34" charset="0"/>
              </a:rPr>
              <a:t>Préhistoire</a:t>
            </a:r>
            <a:r>
              <a:rPr lang="en-CA" dirty="0" smtClean="0">
                <a:solidFill>
                  <a:schemeClr val="bg1"/>
                </a:solidFill>
                <a:latin typeface="Calibri" pitchFamily="34" charset="0"/>
              </a:rPr>
              <a:t>, Les </a:t>
            </a:r>
            <a:r>
              <a:rPr lang="en-CA" dirty="0" err="1" smtClean="0">
                <a:solidFill>
                  <a:schemeClr val="bg1"/>
                </a:solidFill>
                <a:latin typeface="Calibri" pitchFamily="34" charset="0"/>
              </a:rPr>
              <a:t>Eyzies</a:t>
            </a:r>
            <a:r>
              <a:rPr lang="en-CA" dirty="0" smtClean="0">
                <a:solidFill>
                  <a:schemeClr val="bg1"/>
                </a:solidFill>
                <a:latin typeface="Calibri" pitchFamily="34" charset="0"/>
              </a:rPr>
              <a:t>-de-</a:t>
            </a:r>
            <a:r>
              <a:rPr lang="en-CA" dirty="0" err="1" smtClean="0">
                <a:solidFill>
                  <a:schemeClr val="bg1"/>
                </a:solidFill>
                <a:latin typeface="Calibri" pitchFamily="34" charset="0"/>
              </a:rPr>
              <a:t>Tayac</a:t>
            </a:r>
            <a:r>
              <a:rPr lang="en-CA" dirty="0" smtClean="0">
                <a:solidFill>
                  <a:schemeClr val="bg1"/>
                </a:solidFill>
                <a:latin typeface="Calibri" pitchFamily="34" charset="0"/>
              </a:rPr>
              <a:t>, France, Dr. </a:t>
            </a:r>
            <a:r>
              <a:rPr lang="en-CA" dirty="0" err="1" smtClean="0">
                <a:solidFill>
                  <a:schemeClr val="bg1"/>
                </a:solidFill>
                <a:latin typeface="Calibri" pitchFamily="34" charset="0"/>
              </a:rPr>
              <a:t>Cleyet</a:t>
            </a:r>
            <a:r>
              <a:rPr lang="en-CA" dirty="0" smtClean="0">
                <a:solidFill>
                  <a:schemeClr val="bg1"/>
                </a:solidFill>
                <a:latin typeface="Calibri" pitchFamily="34" charset="0"/>
              </a:rPr>
              <a:t>-Merle and Mme. </a:t>
            </a:r>
            <a:r>
              <a:rPr lang="en-CA" dirty="0" err="1" smtClean="0">
                <a:solidFill>
                  <a:schemeClr val="bg1"/>
                </a:solidFill>
                <a:latin typeface="Calibri" pitchFamily="34" charset="0"/>
              </a:rPr>
              <a:t>Angotwestin</a:t>
            </a:r>
            <a:endParaRPr lang="en-CA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20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01000" cy="838200"/>
          </a:xfrm>
        </p:spPr>
        <p:txBody>
          <a:bodyPr/>
          <a:lstStyle/>
          <a:p>
            <a:pPr eaLnBrk="1" hangingPunct="1"/>
            <a:r>
              <a:rPr lang="en-CA" sz="4000" b="1" dirty="0" smtClean="0">
                <a:solidFill>
                  <a:schemeClr val="bg1"/>
                </a:solidFill>
                <a:latin typeface="Calibri" pitchFamily="34" charset="0"/>
              </a:rPr>
              <a:t>Modern Humans, Modern Behaviour</a:t>
            </a:r>
          </a:p>
        </p:txBody>
      </p:sp>
      <p:pic>
        <p:nvPicPr>
          <p:cNvPr id="7171" name="Picture 7" descr="C:\Users\GvP\Desktop\Holhenstein-Stadel statue from Ulmer Museum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844824"/>
            <a:ext cx="3106688" cy="4357464"/>
          </a:xfrm>
          <a:noFill/>
        </p:spPr>
      </p:pic>
      <p:pic>
        <p:nvPicPr>
          <p:cNvPr id="7172" name="Picture 8" descr="C:\Users\GvP\Desktop\35kya vulture bone flute - Conard German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28502" y="3268241"/>
            <a:ext cx="45339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Shell Beads, Cro Magnon Reconstructed Necklac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819" y="1951533"/>
            <a:ext cx="286231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48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dirty="0" smtClean="0">
                <a:solidFill>
                  <a:schemeClr val="bg1"/>
                </a:solidFill>
                <a:latin typeface="Calibri" pitchFamily="34" charset="0"/>
              </a:rPr>
              <a:t>Ice Age Rock Art</a:t>
            </a:r>
            <a:br>
              <a:rPr lang="en-CA" b="1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en-CA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Content Placeholder 4" descr="C:\Users\vPetz\Desktop\PhD Research\All Eurasian UP countries and regions\France\Pech-Merle (Lot)\Pech-Merle horse panel with dots and negative hand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484784"/>
            <a:ext cx="6624736" cy="452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56176" y="6340678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Photo courtesy of B. Defois </a:t>
            </a:r>
            <a:endParaRPr lang="en-CA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8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21594" cy="1143000"/>
          </a:xfrm>
        </p:spPr>
        <p:txBody>
          <a:bodyPr/>
          <a:lstStyle/>
          <a:p>
            <a:r>
              <a:rPr lang="en-CA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Many animals, a few humans, and a large number of geometric signs</a:t>
            </a:r>
            <a:endParaRPr lang="en-CA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01" name="Picture 5" descr="C:\Users\vPetz\Desktop\PhD\Scanned Rock Art Books\Clottes 1998 Shamanism\Lascaux fig 103 p106 C&amp;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2547" y="1981200"/>
            <a:ext cx="615890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84883" y="634067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200" dirty="0" smtClean="0">
                <a:solidFill>
                  <a:schemeClr val="bg1"/>
                </a:solidFill>
                <a:latin typeface="Calibri" pitchFamily="34" charset="0"/>
              </a:rPr>
              <a:t>Photo courtesy of N. Aujoulat</a:t>
            </a:r>
            <a:endParaRPr lang="en-CA" sz="12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53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vPetz\Desktop\PhD Research\All Eurasian UP countries and regions\France\Cosquer (Bouches-du-Rhône)\Cosquer - 3 engraved crucifor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905" y="1393208"/>
            <a:ext cx="3263607" cy="210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vPetz\Desktop\PhD Research\All Eurasian UP countries and regions\France\Lascaux (Dordogne)\Lascaux - Painted Gallery - quadrangular sig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2012759" cy="206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5632" y="6399590"/>
            <a:ext cx="4783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200" dirty="0" smtClean="0">
                <a:solidFill>
                  <a:schemeClr val="bg1"/>
                </a:solidFill>
                <a:latin typeface="Calibri" pitchFamily="34" charset="0"/>
              </a:rPr>
              <a:t>Photos </a:t>
            </a:r>
            <a:r>
              <a:rPr lang="en-CA" sz="1200" smtClean="0">
                <a:solidFill>
                  <a:schemeClr val="bg1"/>
                </a:solidFill>
                <a:latin typeface="Calibri" pitchFamily="34" charset="0"/>
              </a:rPr>
              <a:t>courtesy of </a:t>
            </a:r>
            <a:r>
              <a:rPr lang="en-CA" sz="1200" dirty="0" smtClean="0">
                <a:solidFill>
                  <a:schemeClr val="bg1"/>
                </a:solidFill>
                <a:latin typeface="Calibri" pitchFamily="34" charset="0"/>
              </a:rPr>
              <a:t>J. Clottes, N. Aujoulat and the Bradshaw Foundation </a:t>
            </a:r>
            <a:endParaRPr lang="en-CA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05" y="3899845"/>
            <a:ext cx="3263607" cy="226410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3964655"/>
            <a:ext cx="2012760" cy="219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332656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Geometric Signs</a:t>
            </a:r>
            <a:endParaRPr lang="en-CA" sz="4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24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564904"/>
            <a:ext cx="387298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When I started my research…</a:t>
            </a:r>
            <a:endParaRPr lang="en-CA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ClipAr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091" y="2578245"/>
            <a:ext cx="4021709" cy="308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96136" y="6381328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Photos by:  N. Aujoulat </a:t>
            </a:r>
            <a:endParaRPr lang="en-CA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1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CA" sz="4200" b="1" dirty="0" smtClean="0">
                <a:solidFill>
                  <a:schemeClr val="bg1"/>
                </a:solidFill>
                <a:latin typeface="Calibri" pitchFamily="34" charset="0"/>
              </a:rPr>
              <a:t>Typology of Non-Figurative Signs</a:t>
            </a:r>
          </a:p>
        </p:txBody>
      </p:sp>
      <p:pic>
        <p:nvPicPr>
          <p:cNvPr id="7171" name="Picture 5" descr="GvP 28 signs Full Typology 300dpi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371600"/>
            <a:ext cx="7715250" cy="4800600"/>
          </a:xfrm>
          <a:noFill/>
        </p:spPr>
      </p:pic>
    </p:spTree>
    <p:extLst>
      <p:ext uri="{BB962C8B-B14F-4D97-AF65-F5344CB8AC3E}">
        <p14:creationId xmlns:p14="http://schemas.microsoft.com/office/powerpoint/2010/main" val="238426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52128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</a:rPr>
              <a:t>French Rock Art Sites</a:t>
            </a:r>
            <a:br>
              <a:rPr lang="en-US" sz="40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</a:rPr>
              <a:t>35,000 </a:t>
            </a:r>
            <a:r>
              <a:rPr lang="en-US" sz="4000" b="1" dirty="0" smtClean="0">
                <a:solidFill>
                  <a:schemeClr val="bg1"/>
                </a:solidFill>
              </a:rPr>
              <a:t>–</a:t>
            </a:r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</a:rPr>
              <a:t> 10,000 BP</a:t>
            </a:r>
          </a:p>
        </p:txBody>
      </p:sp>
      <p:pic>
        <p:nvPicPr>
          <p:cNvPr id="16387" name="Picture 3" descr="UP - all parietal sit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484784"/>
            <a:ext cx="7950993" cy="4785320"/>
          </a:xfrm>
        </p:spPr>
      </p:pic>
    </p:spTree>
    <p:extLst>
      <p:ext uri="{BB962C8B-B14F-4D97-AF65-F5344CB8AC3E}">
        <p14:creationId xmlns:p14="http://schemas.microsoft.com/office/powerpoint/2010/main" val="143249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537</Words>
  <Application>Microsoft Office PowerPoint</Application>
  <PresentationFormat>On-screen Show (4:3)</PresentationFormat>
  <Paragraphs>75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Default Design</vt:lpstr>
      <vt:lpstr>1_Default Design</vt:lpstr>
      <vt:lpstr>4_Default Design</vt:lpstr>
      <vt:lpstr>From the Walls to the Grave:</vt:lpstr>
      <vt:lpstr>Europe During the Ice Age</vt:lpstr>
      <vt:lpstr>Modern Humans, Modern Behaviour</vt:lpstr>
      <vt:lpstr>Ice Age Rock Art </vt:lpstr>
      <vt:lpstr>Many animals, a few humans, and a large number of geometric signs</vt:lpstr>
      <vt:lpstr>PowerPoint Presentation</vt:lpstr>
      <vt:lpstr>When I started my research…</vt:lpstr>
      <vt:lpstr>Typology of Non-Figurative Signs</vt:lpstr>
      <vt:lpstr>French Rock Art Sites 35,000 – 10,000 BP</vt:lpstr>
      <vt:lpstr>So What Could This Imply?</vt:lpstr>
      <vt:lpstr>Coulmas’ Basic Criteria for a Writing System</vt:lpstr>
      <vt:lpstr>Conclusions from this Project</vt:lpstr>
      <vt:lpstr>The St. Germain-la-Rivière Burial and Necklace</vt:lpstr>
      <vt:lpstr>The St. Germain Teeth</vt:lpstr>
      <vt:lpstr>Types of Markings</vt:lpstr>
      <vt:lpstr>Type 1: Deliberate and clear</vt:lpstr>
      <vt:lpstr>Type 2: Deliberate but less precise</vt:lpstr>
      <vt:lpstr>Type 3: No markings or by-products of production</vt:lpstr>
      <vt:lpstr>The Site of Bernifal 13,000 – 17,000 BP</vt:lpstr>
      <vt:lpstr>The Site of Gabillou 13,000 – 17,000 BP</vt:lpstr>
      <vt:lpstr>Initial Conclusions</vt:lpstr>
      <vt:lpstr>Areas for Further Study</vt:lpstr>
      <vt:lpstr>Overall Conclusion</vt:lpstr>
      <vt:lpstr>Special thanks to the following individuals and organizations for their support: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vPetz</dc:creator>
  <cp:lastModifiedBy>vPetz</cp:lastModifiedBy>
  <cp:revision>96</cp:revision>
  <dcterms:created xsi:type="dcterms:W3CDTF">2010-12-03T14:00:50Z</dcterms:created>
  <dcterms:modified xsi:type="dcterms:W3CDTF">2011-08-28T20:42:36Z</dcterms:modified>
</cp:coreProperties>
</file>