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sldIdLst>
    <p:sldId id="256" r:id="rId5"/>
    <p:sldId id="257" r:id="rId6"/>
    <p:sldId id="259" r:id="rId7"/>
    <p:sldId id="274" r:id="rId8"/>
    <p:sldId id="275" r:id="rId9"/>
    <p:sldId id="276" r:id="rId10"/>
    <p:sldId id="267" r:id="rId11"/>
    <p:sldId id="277" r:id="rId12"/>
    <p:sldId id="278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60" d="100"/>
          <a:sy n="60" d="100"/>
        </p:scale>
        <p:origin x="-144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29B5-7F67-4FDB-ABB8-1EDD957353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1D21-6E27-4CAD-A7C2-DA4BD5FC3B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5C43-D4FD-4663-A4A7-3D9A58D466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9A3D-ED76-4E3A-8C5B-0592FFCC71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9C4-5C9E-4B0F-8B14-2F87778754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CB54-C9A4-48B7-9946-D0BC1E4D77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99A2-15B4-4536-B029-BEE52480A7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3AF2-9B71-4337-9AAD-BEABFB4BD8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6555-9267-4FAB-8DA2-A2F1625960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5C25-E2C5-4837-8833-54EDDF176C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E866-4E66-45E3-A803-592EC91E5D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07C2-3C4C-4790-9C9E-7809485635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88C4-5035-4A46-97DC-7787295176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CDA7-674D-4722-B5F3-5AB6118AE8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9A4F-D5D9-4DF1-BA2F-69086F4181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C409-3727-4B82-9082-DF9DA59987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8CE6-34F2-4D3B-A5E1-A395CECB9A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AC8A-5D6E-4D4B-8BB9-4950A67B14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5270-5BC3-4D8A-A772-42D3D9BAD7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4AD7-D381-4AA9-88A3-F6EDC2E61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7FAC-4402-4853-9C85-FD3C05F60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DF9F-E072-4245-A30E-247097BFA9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E3A4-8058-4902-9400-5048290532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97BA-3431-46E9-8E6D-DF10878F77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E0ED-ECD5-450C-A820-8D42DF450B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3642-FE2D-485A-8712-CCA6279AC9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D92F-6468-4752-B98A-6D5A47893C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 verbindingslijn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5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FD5F-77EE-4A9B-812C-01A428DA2D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6746-CFFF-4956-BFF7-6F9FA9520E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 verbindingslijn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9D19-3ADB-4D1C-A9F3-651D9AB772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5B60-6F9E-43CA-A134-77696B06C3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9C36-8428-4437-BDBA-1B4A4CBB3B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51A9-64A1-44BE-A60B-B9947654BA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57C0-07CC-4FAE-BF3D-354520987E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082E-6BDF-4B4E-901B-3B32811404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7A7A-6A1A-493F-9FA4-8A46494E5E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3C17-2DCF-42AE-884D-AAEDEDB3AB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0A0-5230-4F5E-9A2C-A09D6B545D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FB1B-EE30-4CE3-8B8D-AB0377199D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5500-85A1-49AA-8A42-BA87588BEF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EE7A-57D5-4AE3-9A9A-14C2D003D3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72ACF-1650-476F-B2D0-BE05A4D647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757D-B06C-478B-A755-189F08A281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6A67-9888-4900-AA05-EED57EF596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96FBE8E-8B62-4154-A0C9-7BD7550990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A71F52E-B56C-4B17-BF52-76E11AC6B7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C5245B8-69F4-42F5-A250-6CFC86E8A5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01" name="Tijdelijke aanduiding voor teks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E0C364-A6A7-4D8C-ACCF-73220F32AD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26" r:id="rId4"/>
    <p:sldLayoutId id="2147483833" r:id="rId5"/>
    <p:sldLayoutId id="2147483827" r:id="rId6"/>
    <p:sldLayoutId id="2147483834" r:id="rId7"/>
    <p:sldLayoutId id="2147483835" r:id="rId8"/>
    <p:sldLayoutId id="2147483836" r:id="rId9"/>
    <p:sldLayoutId id="2147483828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falsifiable hypothesis: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28600" y="4800600"/>
            <a:ext cx="8686800" cy="533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Martin </a:t>
            </a:r>
            <a:r>
              <a:rPr kumimoji="0" lang="en-US" sz="24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Uildriks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Leiden University (Netherlands)</a:t>
            </a:r>
            <a:endParaRPr kumimoji="0" lang="nl-NL" sz="24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mergency ex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1611189" cy="540000"/>
          </a:xfrm>
          <a:prstGeom prst="rect">
            <a:avLst/>
          </a:prstGeom>
        </p:spPr>
      </p:pic>
      <p:pic>
        <p:nvPicPr>
          <p:cNvPr id="5" name="Afbeelding 4" descr="Cheyenne le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4555245" cy="4122428"/>
          </a:xfrm>
          <a:prstGeom prst="rect">
            <a:avLst/>
          </a:prstGeom>
        </p:spPr>
      </p:pic>
      <p:pic>
        <p:nvPicPr>
          <p:cNvPr id="6" name="Afbeelding 5" descr="nof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520695"/>
            <a:ext cx="675133" cy="690373"/>
          </a:xfrm>
          <a:prstGeom prst="rect">
            <a:avLst/>
          </a:prstGeom>
        </p:spPr>
      </p:pic>
      <p:pic>
        <p:nvPicPr>
          <p:cNvPr id="7" name="Afbeelding 6" descr="nojunkf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7923" y="2532886"/>
            <a:ext cx="687325" cy="673609"/>
          </a:xfrm>
          <a:prstGeom prst="rect">
            <a:avLst/>
          </a:prstGeom>
        </p:spPr>
      </p:pic>
      <p:pic>
        <p:nvPicPr>
          <p:cNvPr id="8" name="Afbeelding 7" descr="no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6895" y="2520695"/>
            <a:ext cx="679705" cy="68427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fbeelding 9" descr="no 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3968495"/>
            <a:ext cx="678181" cy="679705"/>
          </a:xfrm>
          <a:prstGeom prst="rect">
            <a:avLst/>
          </a:prstGeom>
        </p:spPr>
      </p:pic>
      <p:pic>
        <p:nvPicPr>
          <p:cNvPr id="11" name="Afbeelding 10" descr="no entran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3771" y="3968495"/>
            <a:ext cx="681229" cy="679705"/>
          </a:xfrm>
          <a:prstGeom prst="rect">
            <a:avLst/>
          </a:prstGeom>
        </p:spPr>
      </p:pic>
      <p:pic>
        <p:nvPicPr>
          <p:cNvPr id="12" name="Afbeelding 11" descr="no hor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2323" y="3282695"/>
            <a:ext cx="684277" cy="673609"/>
          </a:xfrm>
          <a:prstGeom prst="rect">
            <a:avLst/>
          </a:prstGeom>
        </p:spPr>
      </p:pic>
      <p:pic>
        <p:nvPicPr>
          <p:cNvPr id="13" name="Afbeelding 12" descr="nobooz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7923" y="3282695"/>
            <a:ext cx="673609" cy="679705"/>
          </a:xfrm>
          <a:prstGeom prst="rect">
            <a:avLst/>
          </a:prstGeom>
        </p:spPr>
      </p:pic>
      <p:pic>
        <p:nvPicPr>
          <p:cNvPr id="14" name="Afbeelding 13" descr="Emergency exit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1295400"/>
            <a:ext cx="1611189" cy="540000"/>
          </a:xfrm>
          <a:prstGeom prst="rect">
            <a:avLst/>
          </a:prstGeom>
        </p:spPr>
      </p:pic>
      <p:pic>
        <p:nvPicPr>
          <p:cNvPr id="15" name="Afbeelding 14" descr="nodo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0" y="3282695"/>
            <a:ext cx="679705" cy="682753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2438400" y="5733871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Cheyenne Letter (after Rogers 2005, 3: fig. 1.1). 1: Turtle-Following-His-Wife, 2: Little-Man, 3: $53,- , 4: ‘request’/’ask’ and 5: that which is requested.</a:t>
            </a:r>
            <a:endParaRPr lang="nl-N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04800" y="1135559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Nautical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terrestrial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identifications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equally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earlier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terrestrial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, later </a:t>
            </a:r>
            <a:r>
              <a:rPr lang="nl-NL" sz="2200" err="1" smtClean="0">
                <a:latin typeface="Times New Roman" pitchFamily="18" charset="0"/>
                <a:cs typeface="Times New Roman" pitchFamily="18" charset="0"/>
              </a:rPr>
              <a:t>nautical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? Shift of ideology?</a:t>
            </a:r>
            <a:endParaRPr lang="nl-N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symmetrical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arrangements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‘art’?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solely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definitions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of reading,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and art: </a:t>
            </a:r>
          </a:p>
          <a:p>
            <a:pPr marL="819150" lvl="1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Segmented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non-segmented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D-Ware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non-segmented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semiology) </a:t>
            </a:r>
            <a:r>
              <a:rPr lang="nl-NL" sz="220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 system.</a:t>
            </a:r>
            <a:endParaRPr lang="nl-N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19150" lvl="1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i="1" dirty="0" err="1" smtClean="0">
                <a:latin typeface="Times New Roman" pitchFamily="18" charset="0"/>
                <a:cs typeface="Times New Roman" pitchFamily="18" charset="0"/>
              </a:rPr>
              <a:t>conceptual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units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creates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i="1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nl-NL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i="1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nl-NL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stimulating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graphics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cognition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19150" lvl="1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Eventually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graphic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supplementation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in order to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clarify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concept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19150" lvl="1" indent="-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late Predynastic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Egypt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have went at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directions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iconography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utilized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phonetics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to the ‘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determinative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kstvak 4"/>
          <p:cNvSpPr txBox="1">
            <a:spLocks noChangeArrowheads="1"/>
          </p:cNvSpPr>
          <p:nvPr/>
        </p:nvSpPr>
        <p:spPr bwMode="auto">
          <a:xfrm>
            <a:off x="304800" y="1441450"/>
            <a:ext cx="1905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nl-NL" sz="2000" b="1">
                <a:latin typeface="Times New Roman" pitchFamily="18" charset="0"/>
                <a:cs typeface="Times New Roman" pitchFamily="18" charset="0"/>
              </a:rPr>
              <a:t>Archaeology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Badarian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IIA/B</a:t>
            </a:r>
          </a:p>
          <a:p>
            <a:pPr algn="just"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IIC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IIIA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IIIB 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IIIC</a:t>
            </a:r>
          </a:p>
          <a:p>
            <a:pPr>
              <a:spcBef>
                <a:spcPts val="600"/>
              </a:spcBef>
            </a:pPr>
            <a:r>
              <a:rPr lang="nl-NL" sz="2000">
                <a:latin typeface="Times New Roman" pitchFamily="18" charset="0"/>
                <a:cs typeface="Times New Roman" pitchFamily="18" charset="0"/>
              </a:rPr>
              <a:t>Naqada IIID</a:t>
            </a:r>
          </a:p>
        </p:txBody>
      </p:sp>
      <p:sp>
        <p:nvSpPr>
          <p:cNvPr id="15364" name="Rechthoek 6"/>
          <p:cNvSpPr>
            <a:spLocks noChangeArrowheads="1"/>
          </p:cNvSpPr>
          <p:nvPr/>
        </p:nvSpPr>
        <p:spPr bwMode="auto">
          <a:xfrm>
            <a:off x="2057400" y="1447800"/>
            <a:ext cx="48006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nl-NL" sz="2000" b="1" dirty="0" err="1">
                <a:latin typeface="Times New Roman" pitchFamily="18" charset="0"/>
                <a:cs typeface="Times New Roman" pitchFamily="18" charset="0"/>
              </a:rPr>
              <a:t>Chronology</a:t>
            </a:r>
            <a:endParaRPr lang="nl-NL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&gt;4400 – 3900/3800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3900/3800  – 3650 B.C. 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3650 – 3400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3400 – 3300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3300 – 3250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3250 – 3100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3100 –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B.C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spcBef>
                <a:spcPts val="600"/>
              </a:spcBef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(ca. 3000 – 2850 B.C.)</a:t>
            </a: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2850 – 2650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2650 – 2575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2575 – 2465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2465 – 2300 B.C.)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(ca. 2300 – 2150 B.C.)</a:t>
            </a:r>
          </a:p>
        </p:txBody>
      </p:sp>
      <p:sp>
        <p:nvSpPr>
          <p:cNvPr id="15365" name="Tekstvak 7"/>
          <p:cNvSpPr txBox="1">
            <a:spLocks noChangeArrowheads="1"/>
          </p:cNvSpPr>
          <p:nvPr/>
        </p:nvSpPr>
        <p:spPr bwMode="auto">
          <a:xfrm>
            <a:off x="5638800" y="1447800"/>
            <a:ext cx="3505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nl-NL" sz="2000" b="1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Prehistoric</a:t>
            </a: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Predynastic (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Amratian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Predynastic (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Gerzean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00’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00’</a:t>
            </a:r>
          </a:p>
          <a:p>
            <a:pPr>
              <a:spcBef>
                <a:spcPts val="600"/>
              </a:spcBef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0’</a:t>
            </a:r>
          </a:p>
          <a:p>
            <a:pPr>
              <a:spcBef>
                <a:spcPts val="600"/>
              </a:spcBef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nl-NL" sz="2000" dirty="0" err="1" smtClean="0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0’</a:t>
            </a: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nl-NL" sz="2000" dirty="0" err="1" smtClean="0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spcBef>
                <a:spcPts val="600"/>
              </a:spcBef>
            </a:pPr>
            <a:r>
              <a:rPr lang="nl-NL" sz="2000" dirty="0" err="1" smtClean="0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3 (Old </a:t>
            </a: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spcBef>
                <a:spcPts val="600"/>
              </a:spcBef>
            </a:pP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spcBef>
                <a:spcPts val="600"/>
              </a:spcBef>
            </a:pPr>
            <a:r>
              <a:rPr lang="nl-NL" sz="2000" dirty="0" err="1">
                <a:latin typeface="Times New Roman" pitchFamily="18" charset="0"/>
                <a:cs typeface="Times New Roman" pitchFamily="18" charset="0"/>
              </a:rPr>
              <a:t>Dynasty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>
              <a:spcBef>
                <a:spcPts val="600"/>
              </a:spcBef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4800" y="12192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Theses 1</a:t>
            </a:r>
          </a:p>
          <a:p>
            <a:pPr algn="just">
              <a:spcBef>
                <a:spcPts val="600"/>
              </a:spcBef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Aims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1950" indent="533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elaborate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D-Ware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iconography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types</a:t>
            </a:r>
          </a:p>
          <a:p>
            <a:pPr marL="361950" indent="533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relationships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iconographic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components</a:t>
            </a:r>
            <a:endParaRPr lang="nl-N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nl-N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Thesis 2</a:t>
            </a:r>
          </a:p>
          <a:p>
            <a:pPr algn="just">
              <a:spcBef>
                <a:spcPts val="600"/>
              </a:spcBef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Aims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1950" indent="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D-Ware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specimens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cross-	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referencing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earlier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lists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bibliography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determination-processes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evaluate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	and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explore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plausible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suggestions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studying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	relations of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iconography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reliable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code-system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(thesis 1)!</a:t>
            </a:r>
            <a:endParaRPr lang="nl-N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fbeelding 6" descr="Loret recon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4114800" cy="107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loret recon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92400"/>
            <a:ext cx="3971925" cy="18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TGM620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19200"/>
            <a:ext cx="7924800" cy="29867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191000" y="4495800"/>
            <a:ext cx="61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VS.</a:t>
            </a:r>
            <a:endParaRPr lang="nl-N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6400800"/>
            <a:ext cx="45801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latin typeface="Times New Roman" pitchFamily="18" charset="0"/>
                <a:cs typeface="Times New Roman" pitchFamily="18" charset="0"/>
              </a:rPr>
              <a:t>Loret</a:t>
            </a:r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 (1906) his alleged town-reconstruction (after </a:t>
            </a:r>
            <a:r>
              <a:rPr lang="en-GB" sz="1100" dirty="0" err="1" smtClean="0">
                <a:latin typeface="Times New Roman" pitchFamily="18" charset="0"/>
                <a:cs typeface="Times New Roman" pitchFamily="18" charset="0"/>
              </a:rPr>
              <a:t>Naville</a:t>
            </a:r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 1911, 196: fig. 2). </a:t>
            </a:r>
            <a:endParaRPr lang="nl-NL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58846" y="6477000"/>
            <a:ext cx="4608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Another alleged town-reconstruction by </a:t>
            </a:r>
            <a:r>
              <a:rPr lang="en-GB" sz="1100" dirty="0" err="1" smtClean="0">
                <a:latin typeface="Times New Roman" pitchFamily="18" charset="0"/>
                <a:cs typeface="Times New Roman" pitchFamily="18" charset="0"/>
              </a:rPr>
              <a:t>Loret</a:t>
            </a:r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 (after </a:t>
            </a:r>
            <a:r>
              <a:rPr lang="en-GB" sz="1100" dirty="0" err="1" smtClean="0">
                <a:latin typeface="Times New Roman" pitchFamily="18" charset="0"/>
                <a:cs typeface="Times New Roman" pitchFamily="18" charset="0"/>
              </a:rPr>
              <a:t>Naville</a:t>
            </a:r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 1911, 197: fig. 3).</a:t>
            </a:r>
            <a:endParaRPr lang="nl-NL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286000" y="4234190"/>
            <a:ext cx="5715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Drawing by author of E.6200 in the Liverpool University </a:t>
            </a:r>
            <a:r>
              <a:rPr lang="en-GB" sz="1100" dirty="0" err="1" smtClean="0">
                <a:latin typeface="Times New Roman" pitchFamily="18" charset="0"/>
                <a:cs typeface="Times New Roman" pitchFamily="18" charset="0"/>
              </a:rPr>
              <a:t>Garstang</a:t>
            </a:r>
            <a:r>
              <a:rPr lang="en-GB" sz="1100" dirty="0" smtClean="0">
                <a:latin typeface="Times New Roman" pitchFamily="18" charset="0"/>
                <a:cs typeface="Times New Roman" pitchFamily="18" charset="0"/>
              </a:rPr>
              <a:t> Museum</a:t>
            </a:r>
            <a:endParaRPr lang="nl-NL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4800" y="12192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Hierakonpolis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Locality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6: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fbeelding 5" descr="Hierakonpol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168610" cy="49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Map HK6 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60332"/>
            <a:ext cx="1828800" cy="44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Tomb 23 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332" y="1828800"/>
            <a:ext cx="347626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62600" y="4724400"/>
            <a:ext cx="3276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of Tomb 23 (after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Friedman 2005, 4: Plan of the Tomb 23 funerary complex).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29000" y="6257836"/>
            <a:ext cx="1828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Map of HK-6 during the 2004/2005 season (after Anonymous 2005).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6400800"/>
            <a:ext cx="335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Hierakonpolitan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area (after Harlan 1992 in Adams 1995, 28: fig. 5)</a:t>
            </a:r>
            <a:endParaRPr lang="nl-NL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fbeelding 4" descr="Tomb 2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210050" cy="28098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Afbeelding 5" descr="Tomb 23 (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133850" cy="34048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4267200"/>
            <a:ext cx="419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Reconstruction of Tomb 23’s palisade (after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Friedman 2005, 4: The Tomb 23 complex and preliminary reconstruction).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831827" y="6516469"/>
            <a:ext cx="40671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Tomb 23 as map of the galley-construct (after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left figure on slide 5).</a:t>
            </a:r>
            <a:endParaRPr lang="nl-NL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Semasiography in Fourth millennium B.C. Egypt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4800" y="1219200"/>
            <a:ext cx="8458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galley-construct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represents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enclosed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mortuary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superstructure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¡-unit may represent a palisade</a:t>
            </a:r>
          </a:p>
          <a:p>
            <a:pPr indent="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◌-unit is unexplained</a:t>
            </a:r>
          </a:p>
          <a:p>
            <a:pPr indent="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Ϡ-unit is unexplained</a:t>
            </a:r>
          </a:p>
          <a:p>
            <a:pPr indent="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⌂-unit may represent portable architecture</a:t>
            </a:r>
          </a:p>
          <a:p>
            <a:pPr indent="3619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he-IL" sz="2200" dirty="0" smtClean="0">
                <a:latin typeface="Times New Roman" pitchFamily="18" charset="0"/>
                <a:cs typeface="Times New Roman" pitchFamily="18" charset="0"/>
              </a:rPr>
              <a:t>ך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-unit is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unexplained</a:t>
            </a:r>
            <a:endParaRPr lang="nl-N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nl-N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l-NL" sz="2200" b="1" dirty="0" err="1" smtClean="0">
                <a:latin typeface="Times New Roman" pitchFamily="18" charset="0"/>
                <a:cs typeface="Times New Roman" pitchFamily="18" charset="0"/>
              </a:rPr>
              <a:t>textual</a:t>
            </a: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b="1" dirty="0" err="1" smtClean="0"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nl-NL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◌-unit may have Dynastic scriptural equivalents: cp.  </a:t>
            </a:r>
          </a:p>
          <a:p>
            <a:pPr algn="just">
              <a:spcBef>
                <a:spcPts val="600"/>
              </a:spcBef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Ϡ-unit is unexplained, but of its two main-types (‘informal’ and ‘formal’)       resembles the older version of </a:t>
            </a:r>
          </a:p>
          <a:p>
            <a:pPr algn="just">
              <a:spcBef>
                <a:spcPts val="600"/>
              </a:spcBef>
            </a:pP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200" dirty="0" smtClean="0">
                <a:latin typeface="Times New Roman" pitchFamily="18" charset="0"/>
                <a:cs typeface="Times New Roman" pitchFamily="18" charset="0"/>
              </a:rPr>
              <a:t>ך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-units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Dynastic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dirty="0" err="1" smtClean="0">
                <a:latin typeface="Times New Roman" pitchFamily="18" charset="0"/>
                <a:cs typeface="Times New Roman" pitchFamily="18" charset="0"/>
              </a:rPr>
              <a:t>scriptural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 equivalents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nl-N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nl-NL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fbeelding 4" descr="N5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495800"/>
            <a:ext cx="276225" cy="438150"/>
          </a:xfrm>
          <a:prstGeom prst="rect">
            <a:avLst/>
          </a:prstGeom>
        </p:spPr>
      </p:pic>
      <p:pic>
        <p:nvPicPr>
          <p:cNvPr id="6" name="Afbeelding 5" descr="N8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72000"/>
            <a:ext cx="438150" cy="438150"/>
          </a:xfrm>
          <a:prstGeom prst="rect">
            <a:avLst/>
          </a:prstGeom>
        </p:spPr>
      </p:pic>
      <p:pic>
        <p:nvPicPr>
          <p:cNvPr id="8" name="Afbeelding 7" descr="O3-u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4319" y="4343400"/>
            <a:ext cx="487681" cy="722377"/>
          </a:xfrm>
          <a:prstGeom prst="rect">
            <a:avLst/>
          </a:prstGeom>
        </p:spPr>
      </p:pic>
      <p:pic>
        <p:nvPicPr>
          <p:cNvPr id="9" name="Afbeelding 8" descr="1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791200"/>
            <a:ext cx="321561" cy="342000"/>
          </a:xfrm>
          <a:prstGeom prst="rect">
            <a:avLst/>
          </a:prstGeom>
        </p:spPr>
      </p:pic>
      <p:pic>
        <p:nvPicPr>
          <p:cNvPr id="11" name="Afbeelding 10" descr="rnpt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638800"/>
            <a:ext cx="2190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mul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426" y="1554163"/>
            <a:ext cx="1559548" cy="4525962"/>
          </a:xfrm>
        </p:spPr>
      </p:pic>
      <p:sp>
        <p:nvSpPr>
          <p:cNvPr id="5" name="Rechthoek 4"/>
          <p:cNvSpPr/>
          <p:nvPr/>
        </p:nvSpPr>
        <p:spPr>
          <a:xfrm>
            <a:off x="1905000" y="6122313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Fishhead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-amulet’ (after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Hendrickx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1991, no. 26)</a:t>
            </a:r>
            <a:endParaRPr lang="nl-N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Writing vs Art cop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677" y="1778500"/>
            <a:ext cx="4479045" cy="4165100"/>
          </a:xfrm>
        </p:spPr>
      </p:pic>
      <p:sp>
        <p:nvSpPr>
          <p:cNvPr id="7" name="Rechthoek 6"/>
          <p:cNvSpPr/>
          <p:nvPr/>
        </p:nvSpPr>
        <p:spPr>
          <a:xfrm>
            <a:off x="3733800" y="5733871"/>
            <a:ext cx="213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Image by author</a:t>
            </a:r>
            <a:endParaRPr lang="nl-N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range circles design template">
  <a:themeElements>
    <a:clrScheme name="Office-thema 1">
      <a:dk1>
        <a:srgbClr val="993300"/>
      </a:dk1>
      <a:lt1>
        <a:srgbClr val="FFFFFF"/>
      </a:lt1>
      <a:dk2>
        <a:srgbClr val="996633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822A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-the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hema 1">
        <a:dk1>
          <a:srgbClr val="993300"/>
        </a:dk1>
        <a:lt1>
          <a:srgbClr val="FFFFFF"/>
        </a:lt1>
        <a:dk2>
          <a:srgbClr val="996633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2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996600"/>
        </a:dk1>
        <a:lt1>
          <a:srgbClr val="DEF6F1"/>
        </a:lt1>
        <a:dk2>
          <a:srgbClr val="CC3300"/>
        </a:dk2>
        <a:lt2>
          <a:srgbClr val="969696"/>
        </a:lt2>
        <a:accent1>
          <a:srgbClr val="FEF0CE"/>
        </a:accent1>
        <a:accent2>
          <a:srgbClr val="FFCC00"/>
        </a:accent2>
        <a:accent3>
          <a:srgbClr val="ECFAF7"/>
        </a:accent3>
        <a:accent4>
          <a:srgbClr val="825600"/>
        </a:accent4>
        <a:accent5>
          <a:srgbClr val="FEF6E3"/>
        </a:accent5>
        <a:accent6>
          <a:srgbClr val="E7B900"/>
        </a:accent6>
        <a:hlink>
          <a:srgbClr val="0066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996633"/>
        </a:dk1>
        <a:lt1>
          <a:srgbClr val="FFFFD9"/>
        </a:lt1>
        <a:dk2>
          <a:srgbClr val="EE8E00"/>
        </a:dk2>
        <a:lt2>
          <a:srgbClr val="777777"/>
        </a:lt2>
        <a:accent1>
          <a:srgbClr val="FEF27E"/>
        </a:accent1>
        <a:accent2>
          <a:srgbClr val="CC9900"/>
        </a:accent2>
        <a:accent3>
          <a:srgbClr val="FFFFE9"/>
        </a:accent3>
        <a:accent4>
          <a:srgbClr val="82562A"/>
        </a:accent4>
        <a:accent5>
          <a:srgbClr val="FEF7C0"/>
        </a:accent5>
        <a:accent6>
          <a:srgbClr val="B98A00"/>
        </a:accent6>
        <a:hlink>
          <a:srgbClr val="FF505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996633"/>
        </a:dk1>
        <a:lt1>
          <a:srgbClr val="FFFFCC"/>
        </a:lt1>
        <a:dk2>
          <a:srgbClr val="CC6600"/>
        </a:dk2>
        <a:lt2>
          <a:srgbClr val="808080"/>
        </a:lt2>
        <a:accent1>
          <a:srgbClr val="E6DAB8"/>
        </a:accent1>
        <a:accent2>
          <a:srgbClr val="333399"/>
        </a:accent2>
        <a:accent3>
          <a:srgbClr val="FFFFE2"/>
        </a:accent3>
        <a:accent4>
          <a:srgbClr val="82562A"/>
        </a:accent4>
        <a:accent5>
          <a:srgbClr val="F0EAD8"/>
        </a:accent5>
        <a:accent6>
          <a:srgbClr val="2D2D8A"/>
        </a:accent6>
        <a:hlink>
          <a:srgbClr val="CC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5A58"/>
        </a:dk1>
        <a:lt1>
          <a:srgbClr val="E08500"/>
        </a:lt1>
        <a:dk2>
          <a:srgbClr val="008080"/>
        </a:dk2>
        <a:lt2>
          <a:srgbClr val="FFCC00"/>
        </a:lt2>
        <a:accent1>
          <a:srgbClr val="F0D45E"/>
        </a:accent1>
        <a:accent2>
          <a:srgbClr val="996633"/>
        </a:accent2>
        <a:accent3>
          <a:srgbClr val="AAC0C0"/>
        </a:accent3>
        <a:accent4>
          <a:srgbClr val="BF7100"/>
        </a:accent4>
        <a:accent5>
          <a:srgbClr val="F6E6B6"/>
        </a:accent5>
        <a:accent6>
          <a:srgbClr val="8A5C2D"/>
        </a:accent6>
        <a:hlink>
          <a:srgbClr val="FF66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6">
        <a:dk1>
          <a:srgbClr val="336699"/>
        </a:dk1>
        <a:lt1>
          <a:srgbClr val="CC9900"/>
        </a:lt1>
        <a:dk2>
          <a:srgbClr val="996633"/>
        </a:dk2>
        <a:lt2>
          <a:srgbClr val="D67F00"/>
        </a:lt2>
        <a:accent1>
          <a:srgbClr val="003399"/>
        </a:accent1>
        <a:accent2>
          <a:srgbClr val="B65E36"/>
        </a:accent2>
        <a:accent3>
          <a:srgbClr val="CAB8AD"/>
        </a:accent3>
        <a:accent4>
          <a:srgbClr val="AE8200"/>
        </a:accent4>
        <a:accent5>
          <a:srgbClr val="AAADCA"/>
        </a:accent5>
        <a:accent6>
          <a:srgbClr val="A55430"/>
        </a:accent6>
        <a:hlink>
          <a:srgbClr val="FFCC6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7">
        <a:dk1>
          <a:srgbClr val="525252"/>
        </a:dk1>
        <a:lt1>
          <a:srgbClr val="686B5D"/>
        </a:lt1>
        <a:dk2>
          <a:srgbClr val="FFCC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454545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8">
        <a:dk1>
          <a:srgbClr val="996633"/>
        </a:dk1>
        <a:lt1>
          <a:srgbClr val="FFFFCC"/>
        </a:lt1>
        <a:dk2>
          <a:srgbClr val="CC9900"/>
        </a:dk2>
        <a:lt2>
          <a:srgbClr val="808080"/>
        </a:lt2>
        <a:accent1>
          <a:srgbClr val="FDED9B"/>
        </a:accent1>
        <a:accent2>
          <a:srgbClr val="F3A353"/>
        </a:accent2>
        <a:accent3>
          <a:srgbClr val="FFFFE2"/>
        </a:accent3>
        <a:accent4>
          <a:srgbClr val="82562A"/>
        </a:accent4>
        <a:accent5>
          <a:srgbClr val="FEF4CB"/>
        </a:accent5>
        <a:accent6>
          <a:srgbClr val="DC934A"/>
        </a:accent6>
        <a:hlink>
          <a:srgbClr val="3333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9">
        <a:dk1>
          <a:srgbClr val="A20000"/>
        </a:dk1>
        <a:lt1>
          <a:srgbClr val="FF9900"/>
        </a:lt1>
        <a:dk2>
          <a:srgbClr val="CF7551"/>
        </a:dk2>
        <a:lt2>
          <a:srgbClr val="5C1F00"/>
        </a:lt2>
        <a:accent1>
          <a:srgbClr val="E5330F"/>
        </a:accent1>
        <a:accent2>
          <a:srgbClr val="BE7960"/>
        </a:accent2>
        <a:accent3>
          <a:srgbClr val="FFCAAA"/>
        </a:accent3>
        <a:accent4>
          <a:srgbClr val="8A0000"/>
        </a:accent4>
        <a:accent5>
          <a:srgbClr val="F0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10">
        <a:dk1>
          <a:srgbClr val="CC9900"/>
        </a:dk1>
        <a:lt1>
          <a:srgbClr val="F9D09F"/>
        </a:lt1>
        <a:dk2>
          <a:srgbClr val="FF9900"/>
        </a:dk2>
        <a:lt2>
          <a:srgbClr val="003366"/>
        </a:lt2>
        <a:accent1>
          <a:srgbClr val="006699"/>
        </a:accent1>
        <a:accent2>
          <a:srgbClr val="EACE02"/>
        </a:accent2>
        <a:accent3>
          <a:srgbClr val="FBE4CD"/>
        </a:accent3>
        <a:accent4>
          <a:srgbClr val="AE8200"/>
        </a:accent4>
        <a:accent5>
          <a:srgbClr val="AAB8CA"/>
        </a:accent5>
        <a:accent6>
          <a:srgbClr val="D4BA02"/>
        </a:accent6>
        <a:hlink>
          <a:srgbClr val="FF9900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11">
        <a:dk1>
          <a:srgbClr val="000000"/>
        </a:dk1>
        <a:lt1>
          <a:srgbClr val="FF9900"/>
        </a:lt1>
        <a:dk2>
          <a:srgbClr val="D51F1F"/>
        </a:dk2>
        <a:lt2>
          <a:srgbClr val="D8AF5E"/>
        </a:lt2>
        <a:accent1>
          <a:srgbClr val="8C7B70"/>
        </a:accent1>
        <a:accent2>
          <a:srgbClr val="8F5F2F"/>
        </a:accent2>
        <a:accent3>
          <a:srgbClr val="E7ABAB"/>
        </a:accent3>
        <a:accent4>
          <a:srgbClr val="DA82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EECC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E6DAB8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F0EAD8"/>
        </a:accent5>
        <a:accent6>
          <a:srgbClr val="2D2D8A"/>
        </a:accent6>
        <a:hlink>
          <a:srgbClr val="CC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FDED9B"/>
        </a:accent1>
        <a:accent2>
          <a:srgbClr val="F3A353"/>
        </a:accent2>
        <a:accent3>
          <a:srgbClr val="FFFFE2"/>
        </a:accent3>
        <a:accent4>
          <a:srgbClr val="000000"/>
        </a:accent4>
        <a:accent5>
          <a:srgbClr val="FEF4CB"/>
        </a:accent5>
        <a:accent6>
          <a:srgbClr val="DC934A"/>
        </a:accent6>
        <a:hlink>
          <a:srgbClr val="3333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EF0CE"/>
        </a:accent1>
        <a:accent2>
          <a:srgbClr val="FFCC00"/>
        </a:accent2>
        <a:accent3>
          <a:srgbClr val="ECFAF7"/>
        </a:accent3>
        <a:accent4>
          <a:srgbClr val="000000"/>
        </a:accent4>
        <a:accent5>
          <a:srgbClr val="FEF6E3"/>
        </a:accent5>
        <a:accent6>
          <a:srgbClr val="E7B900"/>
        </a:accent6>
        <a:hlink>
          <a:srgbClr val="0066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663300"/>
        </a:dk1>
        <a:lt1>
          <a:srgbClr val="FFFFD9"/>
        </a:lt1>
        <a:dk2>
          <a:srgbClr val="000000"/>
        </a:dk2>
        <a:lt2>
          <a:srgbClr val="777777"/>
        </a:lt2>
        <a:accent1>
          <a:srgbClr val="FEF27E"/>
        </a:accent1>
        <a:accent2>
          <a:srgbClr val="CC9900"/>
        </a:accent2>
        <a:accent3>
          <a:srgbClr val="FFFFE9"/>
        </a:accent3>
        <a:accent4>
          <a:srgbClr val="562A00"/>
        </a:accent4>
        <a:accent5>
          <a:srgbClr val="FEF7C0"/>
        </a:accent5>
        <a:accent6>
          <a:srgbClr val="B98A00"/>
        </a:accent6>
        <a:hlink>
          <a:srgbClr val="FF505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E6DAB8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F0EAD8"/>
        </a:accent5>
        <a:accent6>
          <a:srgbClr val="2D2D8A"/>
        </a:accent6>
        <a:hlink>
          <a:srgbClr val="CC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FDED9B"/>
        </a:accent1>
        <a:accent2>
          <a:srgbClr val="F3A353"/>
        </a:accent2>
        <a:accent3>
          <a:srgbClr val="FFFFE2"/>
        </a:accent3>
        <a:accent4>
          <a:srgbClr val="000000"/>
        </a:accent4>
        <a:accent5>
          <a:srgbClr val="FEF4CB"/>
        </a:accent5>
        <a:accent6>
          <a:srgbClr val="DC934A"/>
        </a:accent6>
        <a:hlink>
          <a:srgbClr val="3333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EF0CE"/>
        </a:accent1>
        <a:accent2>
          <a:srgbClr val="FFCC00"/>
        </a:accent2>
        <a:accent3>
          <a:srgbClr val="ECFAF7"/>
        </a:accent3>
        <a:accent4>
          <a:srgbClr val="000000"/>
        </a:accent4>
        <a:accent5>
          <a:srgbClr val="FEF6E3"/>
        </a:accent5>
        <a:accent6>
          <a:srgbClr val="E7B900"/>
        </a:accent6>
        <a:hlink>
          <a:srgbClr val="0066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663300"/>
        </a:dk1>
        <a:lt1>
          <a:srgbClr val="FFFFD9"/>
        </a:lt1>
        <a:dk2>
          <a:srgbClr val="000000"/>
        </a:dk2>
        <a:lt2>
          <a:srgbClr val="777777"/>
        </a:lt2>
        <a:accent1>
          <a:srgbClr val="FEF27E"/>
        </a:accent1>
        <a:accent2>
          <a:srgbClr val="CC9900"/>
        </a:accent2>
        <a:accent3>
          <a:srgbClr val="FFFFE9"/>
        </a:accent3>
        <a:accent4>
          <a:srgbClr val="562A00"/>
        </a:accent4>
        <a:accent5>
          <a:srgbClr val="FEF7C0"/>
        </a:accent5>
        <a:accent6>
          <a:srgbClr val="B98A00"/>
        </a:accent6>
        <a:hlink>
          <a:srgbClr val="FF505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Orange circles design template</Template>
  <TotalTime>0</TotalTime>
  <Words>639</Words>
  <Application>Microsoft PowerPoint</Application>
  <PresentationFormat>Diavoorstelling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Orange circles design template</vt:lpstr>
      <vt:lpstr>Custom Design</vt:lpstr>
      <vt:lpstr>1_Custom Design</vt:lpstr>
      <vt:lpstr>Trek</vt:lpstr>
      <vt:lpstr>A falsifiable hypothesis: semasiography in fourth millennium B.C. Egypt</vt:lpstr>
      <vt:lpstr>Semasiography in Fourth millennium B.C. Egypt</vt:lpstr>
      <vt:lpstr>Semasiography in Fourth millennium B.C. Egypt</vt:lpstr>
      <vt:lpstr>Semasiography in Fourth millennium B.C. Egypt</vt:lpstr>
      <vt:lpstr>Semasiography in Fourth millennium B.C. Egypt</vt:lpstr>
      <vt:lpstr>Semasiography in Fourth millennium B.C. Egypt</vt:lpstr>
      <vt:lpstr>Semasiography in Fourth millennium B.C. Egypt</vt:lpstr>
      <vt:lpstr>Dia 8</vt:lpstr>
      <vt:lpstr>Dia 9</vt:lpstr>
      <vt:lpstr>Semasiography in Fourth millennium B.C. Egypt</vt:lpstr>
      <vt:lpstr>Semasiography in Fourth millennium B.C. Egypt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Windows User</cp:lastModifiedBy>
  <cp:revision>46</cp:revision>
  <cp:lastPrinted>1601-01-01T00:00:00Z</cp:lastPrinted>
  <dcterms:created xsi:type="dcterms:W3CDTF">1601-01-01T00:00:00Z</dcterms:created>
  <dcterms:modified xsi:type="dcterms:W3CDTF">2011-09-13T10:03:55Z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